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Lst>
  <p:sldSz cx="9144000" cy="5143500" type="screen16x9"/>
  <p:notesSz cx="6858000" cy="9144000"/>
  <p:embeddedFontLst>
    <p:embeddedFont>
      <p:font typeface="Calibri" panose="020F0502020204030204" pitchFamily="34" charset="0"/>
      <p:regular r:id="rId32"/>
      <p:bold r:id="rId33"/>
      <p:italic r:id="rId34"/>
      <p:boldItalic r:id="rId35"/>
    </p:embeddedFont>
    <p:embeddedFont>
      <p:font typeface="Lato" panose="020F0502020204030203" pitchFamily="34" charset="0"/>
      <p:regular r:id="rId36"/>
      <p:bold r:id="rId37"/>
      <p:italic r:id="rId38"/>
      <p:boldItalic r:id="rId39"/>
    </p:embeddedFont>
    <p:embeddedFont>
      <p:font typeface="Open Sans" panose="020B0606030504020204" pitchFamily="34" charset="0"/>
      <p:regular r:id="rId40"/>
      <p:bold r:id="rId41"/>
      <p:italic r:id="rId42"/>
      <p:boldItalic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59"/>
  </p:normalViewPr>
  <p:slideViewPr>
    <p:cSldViewPr snapToGrid="0">
      <p:cViewPr varScale="1">
        <p:scale>
          <a:sx n="147" d="100"/>
          <a:sy n="147" d="100"/>
        </p:scale>
        <p:origin x="640" y="19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8.fntdata"/><Relationship Id="rId21" Type="http://schemas.openxmlformats.org/officeDocument/2006/relationships/slide" Target="slides/slide20.xml"/><Relationship Id="rId34" Type="http://schemas.openxmlformats.org/officeDocument/2006/relationships/font" Target="fonts/font3.fntdata"/><Relationship Id="rId42" Type="http://schemas.openxmlformats.org/officeDocument/2006/relationships/font" Target="fonts/font11.fntdata"/><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43" Type="http://schemas.openxmlformats.org/officeDocument/2006/relationships/font" Target="fonts/font12.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font" Target="fonts/font1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149ea4ae918_1_9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149ea4ae918_1_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149ea4ae918_2_20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149ea4ae918_2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149ea4ae918_1_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149ea4ae918_1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153da11be84_2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153da11be84_2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149ea4ae918_1_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149ea4ae918_1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153da11be84_2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153da11be84_2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149ea4ae918_1_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149ea4ae918_1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153da11be84_2_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153da11be84_2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149ea4ae918_1_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149ea4ae918_1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153da11be84_2_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153da11be84_2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149ea4ae918_1_3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149ea4ae918_1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149ea4ae918_2_18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149ea4ae918_2_1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Vicki, I love this- clever you! So beautiful.</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149ea4ae918_1_6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149ea4ae918_1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153da11be84_2_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g153da11be84_2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153da11be84_7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 name="Google Shape;245;g153da11be84_7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149ea4ae918_2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g149ea4ae918_2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149ea4ae918_2_16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 name="Google Shape;265;g149ea4ae918_2_1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153da11be84_2_6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3" name="Google Shape;273;g153da11be84_2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153da11be84_8_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 name="Google Shape;281;g153da11be84_8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149ea4ae918_0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9" name="Google Shape;289;g149ea4ae918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6" name="Google Shape;29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149ea4ae918_1_8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3" name="Google Shape;303;g149ea4ae918_1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149ea4ae918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149ea4ae918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1665a619118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1665a619118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Vicki, I love this- clever you! So beautiful.</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149ea4ae918_2_6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149ea4ae918_2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149ea4ae918_0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149ea4ae918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149ea4ae918_1_5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149ea4ae918_1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149ea4ae918_2_2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149ea4ae918_2_2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149ea4ae918_2_7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149ea4ae918_2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1.jpg"/></Relationships>
</file>

<file path=ppt/slides/_rels/slide23.xml.rels><?xml version="1.0" encoding="UTF-8" standalone="yes"?>
<Relationships xmlns="http://schemas.openxmlformats.org/package/2006/relationships"><Relationship Id="rId8" Type="http://schemas.openxmlformats.org/officeDocument/2006/relationships/hyperlink" Target="https://vimeo.com/325105212" TargetMode="External"/><Relationship Id="rId3" Type="http://schemas.openxmlformats.org/officeDocument/2006/relationships/hyperlink" Target="https://parents.education.govt.nz/" TargetMode="External"/><Relationship Id="rId7" Type="http://schemas.openxmlformats.org/officeDocument/2006/relationships/hyperlink" Target="https://ero.govt.nz/our-research/continuity-of-learning-transitions-from-early-childhood-services-to-schools" TargetMode="External"/><Relationship Id="rId12"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hyperlink" Target="https://theeducationhub.org.nz/the-transition-to-secondary-school/" TargetMode="External"/><Relationship Id="rId11" Type="http://schemas.openxmlformats.org/officeDocument/2006/relationships/hyperlink" Target="https://www.facebook.com/letslearnmaori/photos/e-koekoe-te-t%C5%AB%C4%AB-e-ketekete-te-k%C4%81k%C4%81-e-k%C5%ABk%C5%AB-te-kerer%C5%AB-the-t%C5%AB%C4%AB-chatters-the-k%C4%81k%C4%81-ca/684875831653913/" TargetMode="External"/><Relationship Id="rId5" Type="http://schemas.openxmlformats.org/officeDocument/2006/relationships/hyperlink" Target="https://vimeo.com/205147189" TargetMode="External"/><Relationship Id="rId10" Type="http://schemas.openxmlformats.org/officeDocument/2006/relationships/hyperlink" Target="http://educationgroup.co.nz/resources/education-group-resources/" TargetMode="External"/><Relationship Id="rId4" Type="http://schemas.openxmlformats.org/officeDocument/2006/relationships/hyperlink" Target="https://www.facebook.com/page/107643629279334/search/?q=talanoa%20ako%20" TargetMode="External"/><Relationship Id="rId9" Type="http://schemas.openxmlformats.org/officeDocument/2006/relationships/hyperlink" Target="http://educationgroup.co.nz/wp-content/uploads/2016/04/Transition-traumas-traps-turning-points-and-truimphs.pdf" TargetMode="External"/></Relationships>
</file>

<file path=ppt/slides/_rels/slide24.xml.rels><?xml version="1.0" encoding="UTF-8" standalone="yes"?>
<Relationships xmlns="http://schemas.openxmlformats.org/package/2006/relationships"><Relationship Id="rId8" Type="http://schemas.openxmlformats.org/officeDocument/2006/relationships/hyperlink" Target="https://www.education.govt.nz/our-work/overall-strategies-and-policies/action-plan-for-pacific-education-2020-2030/" TargetMode="External"/><Relationship Id="rId3" Type="http://schemas.openxmlformats.org/officeDocument/2006/relationships/image" Target="../media/image2.png"/><Relationship Id="rId7" Type="http://schemas.openxmlformats.org/officeDocument/2006/relationships/hyperlink" Target="https://www.youtube.com/watch?v=K7_9Lc93kcQ" TargetMode="External"/><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hyperlink" Target="https://ro.ecu.edu.au/cgi/viewcontent.cgi?article=2154&amp;context=theses_hons" TargetMode="External"/><Relationship Id="rId11" Type="http://schemas.openxmlformats.org/officeDocument/2006/relationships/hyperlink" Target="https://elearning.tki.org.nz/Leadership/Communities-of-Learning/The-Katote-cluster-working-together" TargetMode="External"/><Relationship Id="rId5" Type="http://schemas.openxmlformats.org/officeDocument/2006/relationships/hyperlink" Target="https://hepikorua-prod-storagestack-assetstorages3bucket-1dupxbef0nyh2.s3.ap-southeast-2.amazonaws.com/public/updates/He-Pikorua-Table-Talker-for-print-April-2022.pdf" TargetMode="External"/><Relationship Id="rId10" Type="http://schemas.openxmlformats.org/officeDocument/2006/relationships/hyperlink" Target="https://www.psychologynoteshq.com/bronfenbrenner-ecological-theory/" TargetMode="External"/><Relationship Id="rId4" Type="http://schemas.openxmlformats.org/officeDocument/2006/relationships/hyperlink" Target="https://www.childrenandyoungpeople.org.nz/publications/reports/education-matters-to-me-transitions/" TargetMode="External"/><Relationship Id="rId9" Type="http://schemas.openxmlformats.org/officeDocument/2006/relationships/hyperlink" Target="https://www.education.govt.nz/our-work/overall-strategies-and-policies/ka-hikitia-ka-hapaitia/ka-hikitia-ka-hapaitia-the-maori-education-strategy/"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endParaRPr/>
          </a:p>
        </p:txBody>
      </p:sp>
      <p:sp>
        <p:nvSpPr>
          <p:cNvPr id="55" name="Google Shape;55;p13"/>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endParaRPr/>
          </a:p>
        </p:txBody>
      </p:sp>
      <p:grpSp>
        <p:nvGrpSpPr>
          <p:cNvPr id="56" name="Google Shape;56;p13"/>
          <p:cNvGrpSpPr/>
          <p:nvPr/>
        </p:nvGrpSpPr>
        <p:grpSpPr>
          <a:xfrm>
            <a:off x="0" y="0"/>
            <a:ext cx="9144000" cy="5143500"/>
            <a:chOff x="0" y="0"/>
            <a:chExt cx="16256000" cy="9144000"/>
          </a:xfrm>
        </p:grpSpPr>
        <p:pic>
          <p:nvPicPr>
            <p:cNvPr id="57" name="Google Shape;57;p13"/>
            <p:cNvPicPr preferRelativeResize="0"/>
            <p:nvPr/>
          </p:nvPicPr>
          <p:blipFill rotWithShape="1">
            <a:blip r:embed="rId3">
              <a:alphaModFix/>
            </a:blip>
            <a:srcRect/>
            <a:stretch/>
          </p:blipFill>
          <p:spPr>
            <a:xfrm>
              <a:off x="0" y="0"/>
              <a:ext cx="16256000" cy="9143999"/>
            </a:xfrm>
            <a:prstGeom prst="rect">
              <a:avLst/>
            </a:prstGeom>
            <a:noFill/>
            <a:ln>
              <a:noFill/>
            </a:ln>
          </p:spPr>
        </p:pic>
        <p:sp>
          <p:nvSpPr>
            <p:cNvPr id="58" name="Google Shape;58;p13"/>
            <p:cNvSpPr/>
            <p:nvPr/>
          </p:nvSpPr>
          <p:spPr>
            <a:xfrm>
              <a:off x="0" y="0"/>
              <a:ext cx="16256000" cy="9144000"/>
            </a:xfrm>
            <a:custGeom>
              <a:avLst/>
              <a:gdLst/>
              <a:ahLst/>
              <a:cxnLst/>
              <a:rect l="l" t="t" r="r" b="b"/>
              <a:pathLst>
                <a:path w="16256000" h="9144000" extrusionOk="0">
                  <a:moveTo>
                    <a:pt x="16256000" y="0"/>
                  </a:moveTo>
                  <a:lnTo>
                    <a:pt x="0" y="0"/>
                  </a:lnTo>
                  <a:lnTo>
                    <a:pt x="0" y="9144000"/>
                  </a:lnTo>
                  <a:lnTo>
                    <a:pt x="16256000" y="9144000"/>
                  </a:lnTo>
                  <a:lnTo>
                    <a:pt x="16256000" y="0"/>
                  </a:lnTo>
                  <a:close/>
                </a:path>
              </a:pathLst>
            </a:custGeom>
            <a:solidFill>
              <a:srgbClr val="000000">
                <a:alpha val="29409"/>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rgbClr val="FFFFFF"/>
                </a:solidFill>
                <a:latin typeface="Calibri"/>
                <a:ea typeface="Calibri"/>
                <a:cs typeface="Calibri"/>
                <a:sym typeface="Calibri"/>
              </a:endParaRPr>
            </a:p>
          </p:txBody>
        </p:sp>
        <p:sp>
          <p:nvSpPr>
            <p:cNvPr id="59" name="Google Shape;59;p13"/>
            <p:cNvSpPr/>
            <p:nvPr/>
          </p:nvSpPr>
          <p:spPr>
            <a:xfrm>
              <a:off x="0" y="4"/>
              <a:ext cx="16256000" cy="8915400"/>
            </a:xfrm>
            <a:custGeom>
              <a:avLst/>
              <a:gdLst/>
              <a:ahLst/>
              <a:cxnLst/>
              <a:rect l="l" t="t" r="r" b="b"/>
              <a:pathLst>
                <a:path w="16256000" h="9144000" extrusionOk="0">
                  <a:moveTo>
                    <a:pt x="16256000" y="0"/>
                  </a:moveTo>
                  <a:lnTo>
                    <a:pt x="0" y="0"/>
                  </a:lnTo>
                  <a:lnTo>
                    <a:pt x="0" y="9144000"/>
                  </a:lnTo>
                  <a:lnTo>
                    <a:pt x="16256000" y="9144000"/>
                  </a:lnTo>
                  <a:lnTo>
                    <a:pt x="16256000" y="0"/>
                  </a:lnTo>
                  <a:close/>
                </a:path>
              </a:pathLst>
            </a:custGeom>
            <a:solidFill>
              <a:srgbClr val="000000">
                <a:alpha val="9410"/>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rgbClr val="FFFFFF"/>
                </a:solidFill>
                <a:latin typeface="Calibri"/>
                <a:ea typeface="Calibri"/>
                <a:cs typeface="Calibri"/>
                <a:sym typeface="Calibri"/>
              </a:endParaRPr>
            </a:p>
          </p:txBody>
        </p:sp>
      </p:grpSp>
      <p:sp>
        <p:nvSpPr>
          <p:cNvPr id="60" name="Google Shape;60;p13"/>
          <p:cNvSpPr txBox="1"/>
          <p:nvPr/>
        </p:nvSpPr>
        <p:spPr>
          <a:xfrm>
            <a:off x="2645800" y="1939050"/>
            <a:ext cx="4011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solidFill>
                <a:schemeClr val="lt1"/>
              </a:solidFill>
            </a:endParaRPr>
          </a:p>
        </p:txBody>
      </p:sp>
      <p:sp>
        <p:nvSpPr>
          <p:cNvPr id="61" name="Google Shape;61;p13"/>
          <p:cNvSpPr txBox="1"/>
          <p:nvPr/>
        </p:nvSpPr>
        <p:spPr>
          <a:xfrm>
            <a:off x="311700" y="1113825"/>
            <a:ext cx="8095800" cy="2838300"/>
          </a:xfrm>
          <a:prstGeom prst="rect">
            <a:avLst/>
          </a:prstGeom>
          <a:noFill/>
          <a:ln w="38100" cap="flat" cmpd="sng">
            <a:solidFill>
              <a:srgbClr val="18A7B8"/>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sz="3880" b="1">
                <a:solidFill>
                  <a:srgbClr val="A9D8E2"/>
                </a:solidFill>
              </a:rPr>
              <a:t>Transitions ~ A Journey</a:t>
            </a:r>
            <a:endParaRPr sz="3880" b="1">
              <a:solidFill>
                <a:srgbClr val="A9D8E2"/>
              </a:solidFill>
            </a:endParaRPr>
          </a:p>
          <a:p>
            <a:pPr marL="0" lvl="0" indent="0" algn="ctr" rtl="0">
              <a:spcBef>
                <a:spcPts val="0"/>
              </a:spcBef>
              <a:spcAft>
                <a:spcPts val="0"/>
              </a:spcAft>
              <a:buNone/>
            </a:pPr>
            <a:endParaRPr sz="3880" b="1">
              <a:solidFill>
                <a:srgbClr val="A9D8E2"/>
              </a:solidFill>
            </a:endParaRPr>
          </a:p>
          <a:p>
            <a:pPr marL="0" lvl="0" indent="0" algn="ctr" rtl="0">
              <a:spcBef>
                <a:spcPts val="0"/>
              </a:spcBef>
              <a:spcAft>
                <a:spcPts val="0"/>
              </a:spcAft>
              <a:buClr>
                <a:schemeClr val="dk1"/>
              </a:buClr>
              <a:buSzPts val="1100"/>
              <a:buFont typeface="Arial"/>
              <a:buNone/>
            </a:pPr>
            <a:r>
              <a:rPr lang="en" sz="2800">
                <a:solidFill>
                  <a:srgbClr val="A9D8E2"/>
                </a:solidFill>
              </a:rPr>
              <a:t>This Poiesis is a response to the voices in</a:t>
            </a:r>
            <a:endParaRPr sz="2800">
              <a:solidFill>
                <a:srgbClr val="A9D8E2"/>
              </a:solidFill>
            </a:endParaRPr>
          </a:p>
          <a:p>
            <a:pPr marL="0" lvl="0" indent="0" algn="ctr" rtl="0">
              <a:spcBef>
                <a:spcPts val="0"/>
              </a:spcBef>
              <a:spcAft>
                <a:spcPts val="0"/>
              </a:spcAft>
              <a:buClr>
                <a:schemeClr val="dk1"/>
              </a:buClr>
              <a:buSzPts val="1100"/>
              <a:buFont typeface="Arial"/>
              <a:buNone/>
            </a:pPr>
            <a:r>
              <a:rPr lang="en" sz="2800">
                <a:solidFill>
                  <a:srgbClr val="A9D8E2"/>
                </a:solidFill>
              </a:rPr>
              <a:t> our community.</a:t>
            </a:r>
            <a:endParaRPr sz="3880" b="1">
              <a:solidFill>
                <a:srgbClr val="A9D8E2"/>
              </a:solidFill>
            </a:endParaRPr>
          </a:p>
          <a:p>
            <a:pPr marL="0" lvl="0" indent="0" algn="ctr" rtl="0">
              <a:spcBef>
                <a:spcPts val="0"/>
              </a:spcBef>
              <a:spcAft>
                <a:spcPts val="0"/>
              </a:spcAft>
              <a:buNone/>
            </a:pPr>
            <a:endParaRPr sz="3880" b="1">
              <a:solidFill>
                <a:srgbClr val="A9D8E2"/>
              </a:solidFill>
            </a:endParaRPr>
          </a:p>
        </p:txBody>
      </p:sp>
      <p:sp>
        <p:nvSpPr>
          <p:cNvPr id="62" name="Google Shape;62;p13"/>
          <p:cNvSpPr txBox="1"/>
          <p:nvPr/>
        </p:nvSpPr>
        <p:spPr>
          <a:xfrm>
            <a:off x="4998200" y="4392825"/>
            <a:ext cx="40113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solidFill>
                  <a:srgbClr val="FFF2CC"/>
                </a:solidFill>
              </a:rPr>
              <a:t>Sally Gray and Vicki Mckenzie 2022</a:t>
            </a:r>
            <a:endParaRPr sz="1800">
              <a:solidFill>
                <a:srgbClr val="FFF2CC"/>
              </a:solidFill>
            </a:endParaRPr>
          </a:p>
        </p:txBody>
      </p:sp>
      <p:pic>
        <p:nvPicPr>
          <p:cNvPr id="63" name="Google Shape;63;p13" descr="Icon&#10;&#10;Description automatically generated"/>
          <p:cNvPicPr preferRelativeResize="0"/>
          <p:nvPr/>
        </p:nvPicPr>
        <p:blipFill rotWithShape="1">
          <a:blip r:embed="rId4">
            <a:alphaModFix amt="20000"/>
          </a:blip>
          <a:srcRect/>
          <a:stretch/>
        </p:blipFill>
        <p:spPr>
          <a:xfrm>
            <a:off x="7390350" y="73563"/>
            <a:ext cx="1644700" cy="499637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pic>
        <p:nvPicPr>
          <p:cNvPr id="139" name="Google Shape;139;p22" descr="Icon&#10;&#10;Description automatically generated"/>
          <p:cNvPicPr preferRelativeResize="0"/>
          <p:nvPr/>
        </p:nvPicPr>
        <p:blipFill rotWithShape="1">
          <a:blip r:embed="rId3">
            <a:alphaModFix amt="57000"/>
          </a:blip>
          <a:srcRect/>
          <a:stretch/>
        </p:blipFill>
        <p:spPr>
          <a:xfrm>
            <a:off x="10904598" y="3491275"/>
            <a:ext cx="2052625" cy="5287075"/>
          </a:xfrm>
          <a:prstGeom prst="rect">
            <a:avLst/>
          </a:prstGeom>
          <a:noFill/>
          <a:ln>
            <a:noFill/>
          </a:ln>
        </p:spPr>
      </p:pic>
      <p:sp>
        <p:nvSpPr>
          <p:cNvPr id="140" name="Google Shape;140;p22"/>
          <p:cNvSpPr/>
          <p:nvPr/>
        </p:nvSpPr>
        <p:spPr>
          <a:xfrm>
            <a:off x="-20275" y="0"/>
            <a:ext cx="9144000" cy="5143500"/>
          </a:xfrm>
          <a:custGeom>
            <a:avLst/>
            <a:gdLst/>
            <a:ahLst/>
            <a:cxnLst/>
            <a:rect l="l" t="t" r="r" b="b"/>
            <a:pathLst>
              <a:path w="16256000" h="9144000" extrusionOk="0">
                <a:moveTo>
                  <a:pt x="16256000" y="0"/>
                </a:moveTo>
                <a:lnTo>
                  <a:pt x="0" y="0"/>
                </a:lnTo>
                <a:lnTo>
                  <a:pt x="0" y="9144000"/>
                </a:lnTo>
                <a:lnTo>
                  <a:pt x="16256000" y="9144000"/>
                </a:lnTo>
                <a:lnTo>
                  <a:pt x="16256000" y="0"/>
                </a:lnTo>
                <a:close/>
              </a:path>
            </a:pathLst>
          </a:custGeom>
          <a:solidFill>
            <a:srgbClr val="A9D8E2"/>
          </a:solidFill>
          <a:ln>
            <a:noFill/>
          </a:ln>
        </p:spPr>
        <p:txBody>
          <a:bodyPr spcFirstLastPara="1" wrap="square" lIns="0" tIns="0" rIns="0" bIns="0" anchor="t" anchorCtr="0">
            <a:noAutofit/>
          </a:bodyPr>
          <a:lstStyle/>
          <a:p>
            <a:pPr marL="0" lvl="0" indent="0" algn="l" rtl="0">
              <a:spcBef>
                <a:spcPts val="0"/>
              </a:spcBef>
              <a:spcAft>
                <a:spcPts val="0"/>
              </a:spcAft>
              <a:buClr>
                <a:schemeClr val="dk1"/>
              </a:buClr>
              <a:buSzPts val="1100"/>
              <a:buFont typeface="Arial"/>
              <a:buNone/>
            </a:pPr>
            <a:r>
              <a:rPr lang="en" sz="1100">
                <a:solidFill>
                  <a:schemeClr val="dk1"/>
                </a:solidFill>
              </a:rPr>
              <a:t>		 	 	 		</a:t>
            </a:r>
            <a:endParaRPr sz="1100">
              <a:solidFill>
                <a:schemeClr val="dk1"/>
              </a:solidFill>
            </a:endParaRPr>
          </a:p>
          <a:p>
            <a:pPr marL="0" lvl="0" indent="0" algn="l" rtl="0">
              <a:spcBef>
                <a:spcPts val="0"/>
              </a:spcBef>
              <a:spcAft>
                <a:spcPts val="0"/>
              </a:spcAft>
              <a:buClr>
                <a:schemeClr val="dk1"/>
              </a:buClr>
              <a:buSzPts val="1100"/>
              <a:buFont typeface="Arial"/>
              <a:buNone/>
            </a:pPr>
            <a:r>
              <a:rPr lang="en" sz="1100">
                <a:solidFill>
                  <a:schemeClr val="dk1"/>
                </a:solidFill>
              </a:rPr>
              <a:t>			</a:t>
            </a:r>
            <a:endParaRPr sz="1100">
              <a:solidFill>
                <a:schemeClr val="dk1"/>
              </a:solidFill>
            </a:endParaRPr>
          </a:p>
          <a:p>
            <a:pPr marL="0" lvl="0" indent="0" algn="l" rtl="0">
              <a:spcBef>
                <a:spcPts val="0"/>
              </a:spcBef>
              <a:spcAft>
                <a:spcPts val="0"/>
              </a:spcAft>
              <a:buClr>
                <a:schemeClr val="dk1"/>
              </a:buClr>
              <a:buSzPts val="1100"/>
              <a:buFont typeface="Arial"/>
              <a:buNone/>
            </a:pPr>
            <a:r>
              <a:rPr lang="en" sz="1100">
                <a:solidFill>
                  <a:schemeClr val="dk1"/>
                </a:solidFill>
              </a:rPr>
              <a:t>				</a:t>
            </a:r>
            <a:endParaRPr sz="1100">
              <a:solidFill>
                <a:schemeClr val="dk1"/>
              </a:solidFill>
            </a:endParaRPr>
          </a:p>
          <a:p>
            <a:pPr marL="0" lvl="0" indent="0" algn="l" rtl="0">
              <a:spcBef>
                <a:spcPts val="0"/>
              </a:spcBef>
              <a:spcAft>
                <a:spcPts val="0"/>
              </a:spcAft>
              <a:buClr>
                <a:schemeClr val="dk1"/>
              </a:buClr>
              <a:buSzPts val="1100"/>
              <a:buFont typeface="Arial"/>
              <a:buNone/>
            </a:pPr>
            <a:r>
              <a:rPr lang="en" sz="1100">
                <a:solidFill>
                  <a:schemeClr val="dk1"/>
                </a:solidFill>
              </a:rPr>
              <a:t>					</a:t>
            </a:r>
            <a:endParaRPr sz="1100">
              <a:solidFill>
                <a:schemeClr val="dk1"/>
              </a:solidFill>
            </a:endParaRPr>
          </a:p>
          <a:p>
            <a:pPr marL="0" lvl="0" indent="0" algn="l" rtl="0">
              <a:spcBef>
                <a:spcPts val="0"/>
              </a:spcBef>
              <a:spcAft>
                <a:spcPts val="0"/>
              </a:spcAft>
              <a:buClr>
                <a:schemeClr val="dk1"/>
              </a:buClr>
              <a:buSzPts val="1100"/>
              <a:buFont typeface="Arial"/>
              <a:buNone/>
            </a:pPr>
            <a:r>
              <a:rPr lang="en" sz="1100">
                <a:solidFill>
                  <a:schemeClr val="dk1"/>
                </a:solidFill>
              </a:rPr>
              <a:t>						</a:t>
            </a:r>
            <a:endParaRPr sz="1100">
              <a:solidFill>
                <a:schemeClr val="dk1"/>
              </a:solidFill>
            </a:endParaRPr>
          </a:p>
          <a:p>
            <a:pPr marL="0" lvl="0" indent="0" algn="l" rtl="0">
              <a:lnSpc>
                <a:spcPct val="115000"/>
              </a:lnSpc>
              <a:spcBef>
                <a:spcPts val="1200"/>
              </a:spcBef>
              <a:spcAft>
                <a:spcPts val="0"/>
              </a:spcAft>
              <a:buClr>
                <a:schemeClr val="dk1"/>
              </a:buClr>
              <a:buSzPts val="1100"/>
              <a:buFont typeface="Arial"/>
              <a:buNone/>
            </a:pPr>
            <a:endParaRPr sz="1200">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 sz="1100">
                <a:solidFill>
                  <a:schemeClr val="dk1"/>
                </a:solidFill>
              </a:rPr>
              <a:t>					</a:t>
            </a:r>
            <a:endParaRPr sz="1100">
              <a:solidFill>
                <a:schemeClr val="dk1"/>
              </a:solidFill>
            </a:endParaRPr>
          </a:p>
          <a:p>
            <a:pPr marL="0" lvl="0" indent="0" algn="l" rtl="0">
              <a:spcBef>
                <a:spcPts val="0"/>
              </a:spcBef>
              <a:spcAft>
                <a:spcPts val="0"/>
              </a:spcAft>
              <a:buClr>
                <a:schemeClr val="dk1"/>
              </a:buClr>
              <a:buSzPts val="1100"/>
              <a:buFont typeface="Arial"/>
              <a:buNone/>
            </a:pPr>
            <a:r>
              <a:rPr lang="en" sz="1100">
                <a:solidFill>
                  <a:schemeClr val="dk1"/>
                </a:solidFill>
              </a:rPr>
              <a:t>				</a:t>
            </a:r>
            <a:endParaRPr sz="1100">
              <a:solidFill>
                <a:schemeClr val="dk1"/>
              </a:solidFill>
            </a:endParaRPr>
          </a:p>
          <a:p>
            <a:pPr marL="0" lvl="0" indent="0" algn="l" rtl="0">
              <a:spcBef>
                <a:spcPts val="0"/>
              </a:spcBef>
              <a:spcAft>
                <a:spcPts val="0"/>
              </a:spcAft>
              <a:buClr>
                <a:schemeClr val="dk1"/>
              </a:buClr>
              <a:buSzPts val="1100"/>
              <a:buFont typeface="Arial"/>
              <a:buNone/>
            </a:pPr>
            <a:r>
              <a:rPr lang="en" sz="1100">
                <a:solidFill>
                  <a:schemeClr val="dk1"/>
                </a:solidFill>
              </a:rPr>
              <a:t>			</a:t>
            </a:r>
            <a:endParaRPr sz="1100">
              <a:solidFill>
                <a:schemeClr val="dk1"/>
              </a:solidFill>
            </a:endParaRPr>
          </a:p>
          <a:p>
            <a:pPr marL="0" lvl="0" indent="0" algn="l" rtl="0">
              <a:spcBef>
                <a:spcPts val="0"/>
              </a:spcBef>
              <a:spcAft>
                <a:spcPts val="0"/>
              </a:spcAft>
              <a:buClr>
                <a:schemeClr val="dk1"/>
              </a:buClr>
              <a:buSzPts val="1100"/>
              <a:buFont typeface="Arial"/>
              <a:buNone/>
            </a:pPr>
            <a:r>
              <a:rPr lang="en" sz="1100">
                <a:solidFill>
                  <a:schemeClr val="dk1"/>
                </a:solidFill>
              </a:rPr>
              <a:t>		</a:t>
            </a:r>
            <a:endParaRPr sz="1100">
              <a:solidFill>
                <a:schemeClr val="dk1"/>
              </a:solidFill>
            </a:endParaRPr>
          </a:p>
        </p:txBody>
      </p:sp>
      <p:pic>
        <p:nvPicPr>
          <p:cNvPr id="141" name="Google Shape;141;p22" descr="Icon&#10;&#10;Description automatically generated"/>
          <p:cNvPicPr preferRelativeResize="0"/>
          <p:nvPr/>
        </p:nvPicPr>
        <p:blipFill rotWithShape="1">
          <a:blip r:embed="rId3">
            <a:alphaModFix amt="20000"/>
          </a:blip>
          <a:srcRect/>
          <a:stretch/>
        </p:blipFill>
        <p:spPr>
          <a:xfrm>
            <a:off x="7479025" y="0"/>
            <a:ext cx="1644700" cy="4996374"/>
          </a:xfrm>
          <a:prstGeom prst="rect">
            <a:avLst/>
          </a:prstGeom>
          <a:noFill/>
          <a:ln>
            <a:noFill/>
          </a:ln>
        </p:spPr>
      </p:pic>
      <p:sp>
        <p:nvSpPr>
          <p:cNvPr id="142" name="Google Shape;142;p22"/>
          <p:cNvSpPr txBox="1"/>
          <p:nvPr/>
        </p:nvSpPr>
        <p:spPr>
          <a:xfrm>
            <a:off x="606350" y="996325"/>
            <a:ext cx="6320700" cy="3818100"/>
          </a:xfrm>
          <a:prstGeom prst="rect">
            <a:avLst/>
          </a:prstGeom>
          <a:noFill/>
          <a:ln w="28575" cap="flat" cmpd="sng">
            <a:solidFill>
              <a:srgbClr val="674EA7"/>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sz="1800" b="1"/>
              <a:t>Kohi kohi</a:t>
            </a:r>
            <a:endParaRPr sz="1800" b="1"/>
          </a:p>
          <a:p>
            <a:pPr marL="0" lvl="0" indent="0" algn="l" rtl="0">
              <a:spcBef>
                <a:spcPts val="0"/>
              </a:spcBef>
              <a:spcAft>
                <a:spcPts val="0"/>
              </a:spcAft>
              <a:buNone/>
            </a:pPr>
            <a:r>
              <a:rPr lang="en" sz="1800" b="1"/>
              <a:t>As a team, consider how we can begin by gathering information within the everyday conversations, activities, and routines of mokopuna?</a:t>
            </a:r>
            <a:endParaRPr sz="1800" b="1"/>
          </a:p>
          <a:p>
            <a:pPr marL="0" lvl="0" indent="0" algn="l" rtl="0">
              <a:spcBef>
                <a:spcPts val="0"/>
              </a:spcBef>
              <a:spcAft>
                <a:spcPts val="0"/>
              </a:spcAft>
              <a:buNone/>
            </a:pPr>
            <a:endParaRPr sz="1800" b="1"/>
          </a:p>
          <a:p>
            <a:pPr marL="0" lvl="0" indent="0" algn="l" rtl="0">
              <a:spcBef>
                <a:spcPts val="0"/>
              </a:spcBef>
              <a:spcAft>
                <a:spcPts val="0"/>
              </a:spcAft>
              <a:buNone/>
            </a:pPr>
            <a:r>
              <a:rPr lang="en" sz="1800" b="1">
                <a:solidFill>
                  <a:schemeClr val="dk1"/>
                </a:solidFill>
              </a:rPr>
              <a:t>What information needs to be gathered? How does this align with the goals and intended outcomes for mokopuna, whānau and kaiako? </a:t>
            </a:r>
            <a:r>
              <a:rPr lang="en" sz="1100">
                <a:solidFill>
                  <a:schemeClr val="dk1"/>
                </a:solidFill>
              </a:rPr>
              <a:t>					</a:t>
            </a:r>
            <a:endParaRPr sz="1100">
              <a:solidFill>
                <a:schemeClr val="dk1"/>
              </a:solidFill>
            </a:endParaRPr>
          </a:p>
          <a:p>
            <a:pPr marL="0" lvl="0" indent="0" algn="l" rtl="0">
              <a:lnSpc>
                <a:spcPct val="115000"/>
              </a:lnSpc>
              <a:spcBef>
                <a:spcPts val="1200"/>
              </a:spcBef>
              <a:spcAft>
                <a:spcPts val="0"/>
              </a:spcAft>
              <a:buNone/>
            </a:pPr>
            <a:r>
              <a:rPr lang="en" sz="1800" b="1"/>
              <a:t>What culturally aligned frameworks and tools will we use to gather information?</a:t>
            </a:r>
            <a:r>
              <a:rPr lang="en" sz="1200">
                <a:solidFill>
                  <a:schemeClr val="dk1"/>
                </a:solidFill>
              </a:rPr>
              <a:t> </a:t>
            </a:r>
            <a:endParaRPr sz="1200">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 sz="1100">
                <a:solidFill>
                  <a:schemeClr val="dk1"/>
                </a:solidFill>
              </a:rPr>
              <a:t>	</a:t>
            </a:r>
            <a:endParaRPr sz="1100">
              <a:solidFill>
                <a:schemeClr val="dk1"/>
              </a:solidFill>
            </a:endParaRPr>
          </a:p>
          <a:p>
            <a:pPr marL="0" lvl="0" indent="0" algn="l" rtl="0">
              <a:spcBef>
                <a:spcPts val="0"/>
              </a:spcBef>
              <a:spcAft>
                <a:spcPts val="0"/>
              </a:spcAft>
              <a:buClr>
                <a:schemeClr val="dk1"/>
              </a:buClr>
              <a:buSzPts val="1100"/>
              <a:buFont typeface="Arial"/>
              <a:buNone/>
            </a:pPr>
            <a:r>
              <a:rPr lang="en" sz="1800">
                <a:solidFill>
                  <a:schemeClr val="dk1"/>
                </a:solidFill>
              </a:rPr>
              <a:t>(Ministry of Education Te Tāhuhu o Te Mātauranga, n.d.)</a:t>
            </a:r>
            <a:endParaRPr/>
          </a:p>
        </p:txBody>
      </p:sp>
      <p:sp>
        <p:nvSpPr>
          <p:cNvPr id="143" name="Google Shape;143;p22"/>
          <p:cNvSpPr txBox="1"/>
          <p:nvPr/>
        </p:nvSpPr>
        <p:spPr>
          <a:xfrm>
            <a:off x="606350" y="250900"/>
            <a:ext cx="3084000" cy="646500"/>
          </a:xfrm>
          <a:prstGeom prst="rect">
            <a:avLst/>
          </a:prstGeom>
          <a:solidFill>
            <a:schemeClr val="lt1"/>
          </a:solidFill>
          <a:ln w="38100" cap="flat" cmpd="sng">
            <a:solidFill>
              <a:srgbClr val="674EA7"/>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a:t> </a:t>
            </a:r>
            <a:r>
              <a:rPr lang="en" sz="3000" b="1">
                <a:solidFill>
                  <a:srgbClr val="674EA7"/>
                </a:solidFill>
                <a:latin typeface="Lato"/>
                <a:ea typeface="Lato"/>
                <a:cs typeface="Lato"/>
                <a:sym typeface="Lato"/>
              </a:rPr>
              <a:t>A call to action…</a:t>
            </a:r>
            <a:endParaRPr/>
          </a:p>
        </p:txBody>
      </p:sp>
      <p:sp>
        <p:nvSpPr>
          <p:cNvPr id="144" name="Google Shape;144;p22"/>
          <p:cNvSpPr txBox="1"/>
          <p:nvPr/>
        </p:nvSpPr>
        <p:spPr>
          <a:xfrm>
            <a:off x="7220525" y="1486450"/>
            <a:ext cx="1719900" cy="369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Clr>
                <a:schemeClr val="dk1"/>
              </a:buClr>
              <a:buSzPts val="1100"/>
              <a:buFont typeface="Arial"/>
              <a:buNone/>
            </a:pPr>
            <a:r>
              <a:rPr lang="en" sz="1200" b="1">
                <a:solidFill>
                  <a:schemeClr val="dk1"/>
                </a:solidFill>
              </a:rPr>
              <a:t>Te Arotahi (Tailored)</a:t>
            </a:r>
            <a:endParaRPr b="1"/>
          </a:p>
        </p:txBody>
      </p:sp>
      <p:pic>
        <p:nvPicPr>
          <p:cNvPr id="145" name="Google Shape;145;p22"/>
          <p:cNvPicPr preferRelativeResize="0"/>
          <p:nvPr/>
        </p:nvPicPr>
        <p:blipFill>
          <a:blip r:embed="rId4">
            <a:alphaModFix/>
          </a:blip>
          <a:stretch>
            <a:fillRect/>
          </a:stretch>
        </p:blipFill>
        <p:spPr>
          <a:xfrm>
            <a:off x="7209575" y="460575"/>
            <a:ext cx="1733700" cy="866850"/>
          </a:xfrm>
          <a:prstGeom prst="rect">
            <a:avLst/>
          </a:prstGeom>
          <a:noFill/>
          <a:ln w="38100" cap="flat" cmpd="sng">
            <a:solidFill>
              <a:srgbClr val="674EA7"/>
            </a:solidFill>
            <a:prstDash val="solid"/>
            <a:round/>
            <a:headEnd type="none" w="sm" len="sm"/>
            <a:tailEnd type="none" w="sm" len="sm"/>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A9D8E2"/>
        </a:solidFill>
        <a:effectLst/>
      </p:bgPr>
    </p:bg>
    <p:spTree>
      <p:nvGrpSpPr>
        <p:cNvPr id="1" name="Shape 149"/>
        <p:cNvGrpSpPr/>
        <p:nvPr/>
      </p:nvGrpSpPr>
      <p:grpSpPr>
        <a:xfrm>
          <a:off x="0" y="0"/>
          <a:ext cx="0" cy="0"/>
          <a:chOff x="0" y="0"/>
          <a:chExt cx="0" cy="0"/>
        </a:xfrm>
      </p:grpSpPr>
      <p:sp>
        <p:nvSpPr>
          <p:cNvPr id="150" name="Google Shape;150;p23"/>
          <p:cNvSpPr txBox="1">
            <a:spLocks noGrp="1"/>
          </p:cNvSpPr>
          <p:nvPr>
            <p:ph type="subTitle" idx="1"/>
          </p:nvPr>
        </p:nvSpPr>
        <p:spPr>
          <a:xfrm>
            <a:off x="311700" y="1123300"/>
            <a:ext cx="8520600" cy="2952300"/>
          </a:xfrm>
          <a:prstGeom prst="rect">
            <a:avLst/>
          </a:prstGeom>
          <a:ln w="9525" cap="flat" cmpd="sng">
            <a:solidFill>
              <a:srgbClr val="CC0000"/>
            </a:solidFill>
            <a:prstDash val="solid"/>
            <a:round/>
            <a:headEnd type="none" w="sm" len="sm"/>
            <a:tailEnd type="none" w="sm" len="sm"/>
          </a:ln>
        </p:spPr>
        <p:txBody>
          <a:bodyPr spcFirstLastPara="1" wrap="square" lIns="91425" tIns="91425" rIns="91425" bIns="91425" anchor="t" anchorCtr="0">
            <a:normAutofit fontScale="92500" lnSpcReduction="20000"/>
          </a:bodyPr>
          <a:lstStyle/>
          <a:p>
            <a:pPr marL="0" lvl="0" indent="0" algn="l" rtl="0">
              <a:spcBef>
                <a:spcPts val="0"/>
              </a:spcBef>
              <a:spcAft>
                <a:spcPts val="0"/>
              </a:spcAft>
              <a:buNone/>
            </a:pPr>
            <a:endParaRPr sz="2000">
              <a:solidFill>
                <a:srgbClr val="CC0000"/>
              </a:solidFill>
            </a:endParaRPr>
          </a:p>
          <a:p>
            <a:pPr marL="457200" lvl="0" indent="-304958" algn="l" rtl="0">
              <a:spcBef>
                <a:spcPts val="0"/>
              </a:spcBef>
              <a:spcAft>
                <a:spcPts val="0"/>
              </a:spcAft>
              <a:buClr>
                <a:srgbClr val="000000"/>
              </a:buClr>
              <a:buSzPct val="100000"/>
              <a:buChar char="●"/>
            </a:pPr>
            <a:r>
              <a:rPr lang="en" sz="1300">
                <a:solidFill>
                  <a:srgbClr val="000000"/>
                </a:solidFill>
              </a:rPr>
              <a:t>In ERO (2015) whānau voice identified, the best thing that happened for her child was everyone sitting down and making a plan together</a:t>
            </a:r>
            <a:endParaRPr sz="1416">
              <a:solidFill>
                <a:schemeClr val="dk1"/>
              </a:solidFill>
              <a:highlight>
                <a:schemeClr val="lt1"/>
              </a:highlight>
              <a:latin typeface="Open Sans"/>
              <a:ea typeface="Open Sans"/>
              <a:cs typeface="Open Sans"/>
              <a:sym typeface="Open Sans"/>
            </a:endParaRPr>
          </a:p>
          <a:p>
            <a:pPr marL="914400" lvl="0" indent="-457200" algn="l" rtl="0">
              <a:spcBef>
                <a:spcPts val="0"/>
              </a:spcBef>
              <a:spcAft>
                <a:spcPts val="0"/>
              </a:spcAft>
              <a:buNone/>
            </a:pPr>
            <a:endParaRPr sz="1400">
              <a:solidFill>
                <a:srgbClr val="0000FF"/>
              </a:solidFill>
              <a:highlight>
                <a:schemeClr val="lt1"/>
              </a:highlight>
              <a:latin typeface="Open Sans"/>
              <a:ea typeface="Open Sans"/>
              <a:cs typeface="Open Sans"/>
              <a:sym typeface="Open Sans"/>
            </a:endParaRPr>
          </a:p>
          <a:p>
            <a:pPr marL="457200" marR="0" lvl="0" indent="0" algn="l" rtl="0">
              <a:lnSpc>
                <a:spcPct val="100000"/>
              </a:lnSpc>
              <a:spcBef>
                <a:spcPts val="0"/>
              </a:spcBef>
              <a:spcAft>
                <a:spcPts val="0"/>
              </a:spcAft>
              <a:buNone/>
            </a:pPr>
            <a:r>
              <a:rPr lang="en" sz="1408" b="1" i="1">
                <a:solidFill>
                  <a:srgbClr val="0000FF"/>
                </a:solidFill>
              </a:rPr>
              <a:t>‘For children with additional needs having a meeting with parents, EIT &amp; RTLB quite early on is really important. Often depending on the needs, the visits need to be more frequent or over a longer period of time’ Kaiako</a:t>
            </a:r>
            <a:endParaRPr sz="1408" b="1" i="1">
              <a:solidFill>
                <a:srgbClr val="0000FF"/>
              </a:solidFill>
            </a:endParaRPr>
          </a:p>
          <a:p>
            <a:pPr marL="457200" marR="0" lvl="0" indent="0" algn="l" rtl="0">
              <a:lnSpc>
                <a:spcPct val="100000"/>
              </a:lnSpc>
              <a:spcBef>
                <a:spcPts val="0"/>
              </a:spcBef>
              <a:spcAft>
                <a:spcPts val="0"/>
              </a:spcAft>
              <a:buNone/>
            </a:pPr>
            <a:endParaRPr sz="1408" b="1" i="1">
              <a:solidFill>
                <a:srgbClr val="0000FF"/>
              </a:solidFill>
            </a:endParaRPr>
          </a:p>
          <a:p>
            <a:pPr marL="457200" marR="0" lvl="0" indent="0" algn="l" rtl="0">
              <a:lnSpc>
                <a:spcPct val="100000"/>
              </a:lnSpc>
              <a:spcBef>
                <a:spcPts val="0"/>
              </a:spcBef>
              <a:spcAft>
                <a:spcPts val="0"/>
              </a:spcAft>
              <a:buNone/>
            </a:pPr>
            <a:r>
              <a:rPr lang="en" sz="1408" b="1" i="1">
                <a:solidFill>
                  <a:srgbClr val="0000FF"/>
                </a:solidFill>
              </a:rPr>
              <a:t>‘Being able to make connections and share data prior to ākonga returning is extremely important’ RTLB</a:t>
            </a:r>
            <a:endParaRPr sz="1408" b="1" i="1">
              <a:solidFill>
                <a:srgbClr val="0000FF"/>
              </a:solidFill>
            </a:endParaRPr>
          </a:p>
          <a:p>
            <a:pPr marL="457200" marR="0" lvl="0" indent="0" algn="l" rtl="0">
              <a:lnSpc>
                <a:spcPct val="100000"/>
              </a:lnSpc>
              <a:spcBef>
                <a:spcPts val="0"/>
              </a:spcBef>
              <a:spcAft>
                <a:spcPts val="0"/>
              </a:spcAft>
              <a:buNone/>
            </a:pPr>
            <a:endParaRPr sz="1408" b="1" i="1">
              <a:solidFill>
                <a:srgbClr val="0000FF"/>
              </a:solidFill>
            </a:endParaRPr>
          </a:p>
          <a:p>
            <a:pPr marL="457200" marR="0" lvl="0" indent="0" algn="l" rtl="0">
              <a:lnSpc>
                <a:spcPct val="100000"/>
              </a:lnSpc>
              <a:spcBef>
                <a:spcPts val="0"/>
              </a:spcBef>
              <a:spcAft>
                <a:spcPts val="0"/>
              </a:spcAft>
              <a:buNone/>
            </a:pPr>
            <a:r>
              <a:rPr lang="en" sz="1408" b="1" i="1">
                <a:solidFill>
                  <a:srgbClr val="0000FF"/>
                </a:solidFill>
              </a:rPr>
              <a:t>‘Definitely more school visits, more communication between preschool and school, and me coming along to see what I could do to help’. Whānau</a:t>
            </a:r>
            <a:endParaRPr sz="1516" b="1" i="1">
              <a:solidFill>
                <a:srgbClr val="0000FF"/>
              </a:solidFill>
              <a:highlight>
                <a:schemeClr val="lt1"/>
              </a:highlight>
              <a:latin typeface="Open Sans"/>
              <a:ea typeface="Open Sans"/>
              <a:cs typeface="Open Sans"/>
              <a:sym typeface="Open Sans"/>
            </a:endParaRPr>
          </a:p>
          <a:p>
            <a:pPr marL="914400" lvl="0" indent="0" algn="l" rtl="0">
              <a:spcBef>
                <a:spcPts val="0"/>
              </a:spcBef>
              <a:spcAft>
                <a:spcPts val="0"/>
              </a:spcAft>
              <a:buNone/>
            </a:pPr>
            <a:endParaRPr sz="1200" i="1">
              <a:solidFill>
                <a:srgbClr val="333333"/>
              </a:solidFill>
              <a:highlight>
                <a:schemeClr val="lt1"/>
              </a:highlight>
              <a:latin typeface="Open Sans"/>
              <a:ea typeface="Open Sans"/>
              <a:cs typeface="Open Sans"/>
              <a:sym typeface="Open Sans"/>
            </a:endParaRPr>
          </a:p>
          <a:p>
            <a:pPr marL="914400" lvl="0" indent="0" algn="l" rtl="0">
              <a:spcBef>
                <a:spcPts val="0"/>
              </a:spcBef>
              <a:spcAft>
                <a:spcPts val="0"/>
              </a:spcAft>
              <a:buNone/>
            </a:pPr>
            <a:endParaRPr sz="1200" i="1">
              <a:solidFill>
                <a:srgbClr val="333333"/>
              </a:solidFill>
              <a:highlight>
                <a:schemeClr val="lt1"/>
              </a:highlight>
              <a:latin typeface="Open Sans"/>
              <a:ea typeface="Open Sans"/>
              <a:cs typeface="Open Sans"/>
              <a:sym typeface="Open Sans"/>
            </a:endParaRPr>
          </a:p>
          <a:p>
            <a:pPr marL="914400" lvl="0" indent="0" algn="l" rtl="0">
              <a:spcBef>
                <a:spcPts val="0"/>
              </a:spcBef>
              <a:spcAft>
                <a:spcPts val="0"/>
              </a:spcAft>
              <a:buNone/>
            </a:pPr>
            <a:endParaRPr sz="1200" i="1">
              <a:solidFill>
                <a:srgbClr val="333333"/>
              </a:solidFill>
              <a:highlight>
                <a:schemeClr val="lt1"/>
              </a:highlight>
              <a:latin typeface="Open Sans"/>
              <a:ea typeface="Open Sans"/>
              <a:cs typeface="Open Sans"/>
              <a:sym typeface="Open Sans"/>
            </a:endParaRPr>
          </a:p>
          <a:p>
            <a:pPr marL="0" lvl="0" indent="0" algn="l" rtl="0">
              <a:spcBef>
                <a:spcPts val="0"/>
              </a:spcBef>
              <a:spcAft>
                <a:spcPts val="0"/>
              </a:spcAft>
              <a:buNone/>
            </a:pPr>
            <a:endParaRPr sz="1400">
              <a:solidFill>
                <a:srgbClr val="333333"/>
              </a:solidFill>
              <a:highlight>
                <a:schemeClr val="lt1"/>
              </a:highlight>
              <a:latin typeface="Open Sans"/>
              <a:ea typeface="Open Sans"/>
              <a:cs typeface="Open Sans"/>
              <a:sym typeface="Open Sans"/>
            </a:endParaRPr>
          </a:p>
        </p:txBody>
      </p:sp>
      <p:pic>
        <p:nvPicPr>
          <p:cNvPr id="151" name="Google Shape;151;p23"/>
          <p:cNvPicPr preferRelativeResize="0"/>
          <p:nvPr/>
        </p:nvPicPr>
        <p:blipFill>
          <a:blip r:embed="rId3">
            <a:alphaModFix/>
          </a:blip>
          <a:stretch>
            <a:fillRect/>
          </a:stretch>
        </p:blipFill>
        <p:spPr>
          <a:xfrm>
            <a:off x="370800" y="484450"/>
            <a:ext cx="2503499" cy="540825"/>
          </a:xfrm>
          <a:prstGeom prst="rect">
            <a:avLst/>
          </a:prstGeom>
          <a:noFill/>
          <a:ln w="38100" cap="flat" cmpd="sng">
            <a:solidFill>
              <a:srgbClr val="CC0000"/>
            </a:solidFill>
            <a:prstDash val="solid"/>
            <a:round/>
            <a:headEnd type="none" w="sm" len="sm"/>
            <a:tailEnd type="none" w="sm" len="sm"/>
          </a:ln>
        </p:spPr>
      </p:pic>
      <p:pic>
        <p:nvPicPr>
          <p:cNvPr id="152" name="Google Shape;152;p23" descr="Icon&#10;&#10;Description automatically generated"/>
          <p:cNvPicPr preferRelativeResize="0"/>
          <p:nvPr/>
        </p:nvPicPr>
        <p:blipFill rotWithShape="1">
          <a:blip r:embed="rId4">
            <a:alphaModFix amt="20000"/>
          </a:blip>
          <a:srcRect/>
          <a:stretch/>
        </p:blipFill>
        <p:spPr>
          <a:xfrm>
            <a:off x="7439625" y="73563"/>
            <a:ext cx="1644700" cy="499637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pic>
        <p:nvPicPr>
          <p:cNvPr id="157" name="Google Shape;157;p24" descr="Icon&#10;&#10;Description automatically generated"/>
          <p:cNvPicPr preferRelativeResize="0"/>
          <p:nvPr/>
        </p:nvPicPr>
        <p:blipFill rotWithShape="1">
          <a:blip r:embed="rId3">
            <a:alphaModFix amt="57000"/>
          </a:blip>
          <a:srcRect/>
          <a:stretch/>
        </p:blipFill>
        <p:spPr>
          <a:xfrm>
            <a:off x="10904598" y="3491275"/>
            <a:ext cx="2052625" cy="5287075"/>
          </a:xfrm>
          <a:prstGeom prst="rect">
            <a:avLst/>
          </a:prstGeom>
          <a:noFill/>
          <a:ln>
            <a:noFill/>
          </a:ln>
        </p:spPr>
      </p:pic>
      <p:sp>
        <p:nvSpPr>
          <p:cNvPr id="158" name="Google Shape;158;p24"/>
          <p:cNvSpPr/>
          <p:nvPr/>
        </p:nvSpPr>
        <p:spPr>
          <a:xfrm>
            <a:off x="-20275" y="0"/>
            <a:ext cx="9144000" cy="5143500"/>
          </a:xfrm>
          <a:custGeom>
            <a:avLst/>
            <a:gdLst/>
            <a:ahLst/>
            <a:cxnLst/>
            <a:rect l="l" t="t" r="r" b="b"/>
            <a:pathLst>
              <a:path w="16256000" h="9144000" extrusionOk="0">
                <a:moveTo>
                  <a:pt x="16256000" y="0"/>
                </a:moveTo>
                <a:lnTo>
                  <a:pt x="0" y="0"/>
                </a:lnTo>
                <a:lnTo>
                  <a:pt x="0" y="9144000"/>
                </a:lnTo>
                <a:lnTo>
                  <a:pt x="16256000" y="9144000"/>
                </a:lnTo>
                <a:lnTo>
                  <a:pt x="16256000" y="0"/>
                </a:lnTo>
                <a:close/>
              </a:path>
            </a:pathLst>
          </a:custGeom>
          <a:solidFill>
            <a:srgbClr val="A9D8E2"/>
          </a:solidFill>
          <a:ln>
            <a:noFill/>
          </a:ln>
        </p:spPr>
        <p:txBody>
          <a:bodyPr spcFirstLastPara="1" wrap="square" lIns="0" tIns="0" rIns="0" bIns="0" anchor="t" anchorCtr="0">
            <a:noAutofit/>
          </a:bodyPr>
          <a:lstStyle/>
          <a:p>
            <a:pPr marL="0" lvl="0" indent="0" algn="l" rtl="0">
              <a:spcBef>
                <a:spcPts val="0"/>
              </a:spcBef>
              <a:spcAft>
                <a:spcPts val="0"/>
              </a:spcAft>
              <a:buClr>
                <a:schemeClr val="dk1"/>
              </a:buClr>
              <a:buSzPts val="1100"/>
              <a:buFont typeface="Arial"/>
              <a:buNone/>
            </a:pPr>
            <a:r>
              <a:rPr lang="en" sz="1100">
                <a:solidFill>
                  <a:schemeClr val="dk1"/>
                </a:solidFill>
              </a:rPr>
              <a:t>		 	 	 		</a:t>
            </a:r>
            <a:endParaRPr sz="1100">
              <a:solidFill>
                <a:schemeClr val="dk1"/>
              </a:solidFill>
            </a:endParaRPr>
          </a:p>
          <a:p>
            <a:pPr marL="0" lvl="0" indent="0" algn="l" rtl="0">
              <a:spcBef>
                <a:spcPts val="0"/>
              </a:spcBef>
              <a:spcAft>
                <a:spcPts val="0"/>
              </a:spcAft>
              <a:buClr>
                <a:schemeClr val="dk1"/>
              </a:buClr>
              <a:buSzPts val="1100"/>
              <a:buFont typeface="Arial"/>
              <a:buNone/>
            </a:pPr>
            <a:r>
              <a:rPr lang="en" sz="1100">
                <a:solidFill>
                  <a:schemeClr val="dk1"/>
                </a:solidFill>
              </a:rPr>
              <a:t>			</a:t>
            </a:r>
            <a:endParaRPr sz="1100">
              <a:solidFill>
                <a:schemeClr val="dk1"/>
              </a:solidFill>
            </a:endParaRPr>
          </a:p>
          <a:p>
            <a:pPr marL="0" lvl="0" indent="0" algn="l" rtl="0">
              <a:spcBef>
                <a:spcPts val="0"/>
              </a:spcBef>
              <a:spcAft>
                <a:spcPts val="0"/>
              </a:spcAft>
              <a:buClr>
                <a:schemeClr val="dk1"/>
              </a:buClr>
              <a:buSzPts val="1100"/>
              <a:buFont typeface="Arial"/>
              <a:buNone/>
            </a:pPr>
            <a:r>
              <a:rPr lang="en" sz="1100">
                <a:solidFill>
                  <a:schemeClr val="dk1"/>
                </a:solidFill>
              </a:rPr>
              <a:t>				</a:t>
            </a:r>
            <a:endParaRPr sz="1100">
              <a:solidFill>
                <a:schemeClr val="dk1"/>
              </a:solidFill>
            </a:endParaRPr>
          </a:p>
          <a:p>
            <a:pPr marL="0" lvl="0" indent="0" algn="l" rtl="0">
              <a:spcBef>
                <a:spcPts val="0"/>
              </a:spcBef>
              <a:spcAft>
                <a:spcPts val="0"/>
              </a:spcAft>
              <a:buClr>
                <a:schemeClr val="dk1"/>
              </a:buClr>
              <a:buSzPts val="1100"/>
              <a:buFont typeface="Arial"/>
              <a:buNone/>
            </a:pPr>
            <a:r>
              <a:rPr lang="en" sz="1100">
                <a:solidFill>
                  <a:schemeClr val="dk1"/>
                </a:solidFill>
              </a:rPr>
              <a:t>					</a:t>
            </a:r>
            <a:endParaRPr sz="1100">
              <a:solidFill>
                <a:schemeClr val="dk1"/>
              </a:solidFill>
            </a:endParaRPr>
          </a:p>
          <a:p>
            <a:pPr marL="0" lvl="0" indent="0" algn="l" rtl="0">
              <a:spcBef>
                <a:spcPts val="0"/>
              </a:spcBef>
              <a:spcAft>
                <a:spcPts val="0"/>
              </a:spcAft>
              <a:buClr>
                <a:schemeClr val="dk1"/>
              </a:buClr>
              <a:buSzPts val="1100"/>
              <a:buFont typeface="Arial"/>
              <a:buNone/>
            </a:pPr>
            <a:r>
              <a:rPr lang="en" sz="1100">
                <a:solidFill>
                  <a:schemeClr val="dk1"/>
                </a:solidFill>
              </a:rPr>
              <a:t>						</a:t>
            </a:r>
            <a:endParaRPr sz="1100">
              <a:solidFill>
                <a:schemeClr val="dk1"/>
              </a:solidFill>
            </a:endParaRPr>
          </a:p>
          <a:p>
            <a:pPr marL="0" lvl="0" indent="0" algn="l" rtl="0">
              <a:lnSpc>
                <a:spcPct val="115000"/>
              </a:lnSpc>
              <a:spcBef>
                <a:spcPts val="1200"/>
              </a:spcBef>
              <a:spcAft>
                <a:spcPts val="0"/>
              </a:spcAft>
              <a:buClr>
                <a:schemeClr val="dk1"/>
              </a:buClr>
              <a:buSzPts val="1100"/>
              <a:buFont typeface="Arial"/>
              <a:buNone/>
            </a:pPr>
            <a:endParaRPr sz="1200">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 sz="1100">
                <a:solidFill>
                  <a:schemeClr val="dk1"/>
                </a:solidFill>
              </a:rPr>
              <a:t>					</a:t>
            </a:r>
            <a:endParaRPr sz="1100">
              <a:solidFill>
                <a:schemeClr val="dk1"/>
              </a:solidFill>
            </a:endParaRPr>
          </a:p>
          <a:p>
            <a:pPr marL="0" lvl="0" indent="0" algn="l" rtl="0">
              <a:spcBef>
                <a:spcPts val="0"/>
              </a:spcBef>
              <a:spcAft>
                <a:spcPts val="0"/>
              </a:spcAft>
              <a:buClr>
                <a:schemeClr val="dk1"/>
              </a:buClr>
              <a:buSzPts val="1100"/>
              <a:buFont typeface="Arial"/>
              <a:buNone/>
            </a:pPr>
            <a:r>
              <a:rPr lang="en" sz="1100">
                <a:solidFill>
                  <a:schemeClr val="dk1"/>
                </a:solidFill>
              </a:rPr>
              <a:t>				</a:t>
            </a:r>
            <a:endParaRPr sz="1100">
              <a:solidFill>
                <a:schemeClr val="dk1"/>
              </a:solidFill>
            </a:endParaRPr>
          </a:p>
          <a:p>
            <a:pPr marL="0" lvl="0" indent="0" algn="l" rtl="0">
              <a:spcBef>
                <a:spcPts val="0"/>
              </a:spcBef>
              <a:spcAft>
                <a:spcPts val="0"/>
              </a:spcAft>
              <a:buClr>
                <a:schemeClr val="dk1"/>
              </a:buClr>
              <a:buSzPts val="1100"/>
              <a:buFont typeface="Arial"/>
              <a:buNone/>
            </a:pPr>
            <a:r>
              <a:rPr lang="en" sz="1100">
                <a:solidFill>
                  <a:schemeClr val="dk1"/>
                </a:solidFill>
              </a:rPr>
              <a:t>			</a:t>
            </a:r>
            <a:endParaRPr sz="1100">
              <a:solidFill>
                <a:schemeClr val="dk1"/>
              </a:solidFill>
            </a:endParaRPr>
          </a:p>
          <a:p>
            <a:pPr marL="0" lvl="0" indent="0" algn="l" rtl="0">
              <a:spcBef>
                <a:spcPts val="0"/>
              </a:spcBef>
              <a:spcAft>
                <a:spcPts val="0"/>
              </a:spcAft>
              <a:buClr>
                <a:schemeClr val="dk1"/>
              </a:buClr>
              <a:buSzPts val="1100"/>
              <a:buFont typeface="Arial"/>
              <a:buNone/>
            </a:pPr>
            <a:r>
              <a:rPr lang="en" sz="1100">
                <a:solidFill>
                  <a:schemeClr val="dk1"/>
                </a:solidFill>
              </a:rPr>
              <a:t>		</a:t>
            </a:r>
            <a:endParaRPr sz="1100">
              <a:solidFill>
                <a:schemeClr val="dk1"/>
              </a:solidFill>
            </a:endParaRPr>
          </a:p>
        </p:txBody>
      </p:sp>
      <p:pic>
        <p:nvPicPr>
          <p:cNvPr id="159" name="Google Shape;159;p24" descr="Icon&#10;&#10;Description automatically generated"/>
          <p:cNvPicPr preferRelativeResize="0"/>
          <p:nvPr/>
        </p:nvPicPr>
        <p:blipFill rotWithShape="1">
          <a:blip r:embed="rId3">
            <a:alphaModFix amt="20000"/>
          </a:blip>
          <a:srcRect/>
          <a:stretch/>
        </p:blipFill>
        <p:spPr>
          <a:xfrm>
            <a:off x="7479025" y="0"/>
            <a:ext cx="1644700" cy="4996374"/>
          </a:xfrm>
          <a:prstGeom prst="rect">
            <a:avLst/>
          </a:prstGeom>
          <a:noFill/>
          <a:ln>
            <a:noFill/>
          </a:ln>
        </p:spPr>
      </p:pic>
      <p:sp>
        <p:nvSpPr>
          <p:cNvPr id="160" name="Google Shape;160;p24"/>
          <p:cNvSpPr txBox="1"/>
          <p:nvPr/>
        </p:nvSpPr>
        <p:spPr>
          <a:xfrm>
            <a:off x="606350" y="996325"/>
            <a:ext cx="6320700" cy="3704100"/>
          </a:xfrm>
          <a:prstGeom prst="rect">
            <a:avLst/>
          </a:prstGeom>
          <a:noFill/>
          <a:ln w="28575" cap="flat" cmpd="sng">
            <a:solidFill>
              <a:srgbClr val="674EA7"/>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sz="1800" b="1"/>
              <a:t>Āta whakaaro</a:t>
            </a:r>
            <a:endParaRPr sz="1800" b="1"/>
          </a:p>
          <a:p>
            <a:pPr marL="0" lvl="0" indent="0" algn="l" rtl="0">
              <a:spcBef>
                <a:spcPts val="0"/>
              </a:spcBef>
              <a:spcAft>
                <a:spcPts val="0"/>
              </a:spcAft>
              <a:buNone/>
            </a:pPr>
            <a:r>
              <a:rPr lang="en" sz="1800" b="1"/>
              <a:t>How are we taking the time to make sense of the information gathered?</a:t>
            </a:r>
            <a:endParaRPr sz="1800" b="1"/>
          </a:p>
          <a:p>
            <a:pPr marL="0" lvl="0" indent="0" algn="l" rtl="0">
              <a:spcBef>
                <a:spcPts val="0"/>
              </a:spcBef>
              <a:spcAft>
                <a:spcPts val="0"/>
              </a:spcAft>
              <a:buNone/>
            </a:pPr>
            <a:endParaRPr sz="1800" b="1"/>
          </a:p>
          <a:p>
            <a:pPr marL="0" lvl="0" indent="0" algn="l" rtl="0">
              <a:spcBef>
                <a:spcPts val="0"/>
              </a:spcBef>
              <a:spcAft>
                <a:spcPts val="0"/>
              </a:spcAft>
              <a:buNone/>
            </a:pPr>
            <a:r>
              <a:rPr lang="en" sz="1800" b="1"/>
              <a:t>How do we incorporate differing worldviews, which might result in different interpretations, into a shared āta whakaaro? </a:t>
            </a:r>
            <a:endParaRPr sz="1800" b="1"/>
          </a:p>
          <a:p>
            <a:pPr marL="0" lvl="0" indent="0" algn="l" rtl="0">
              <a:spcBef>
                <a:spcPts val="0"/>
              </a:spcBef>
              <a:spcAft>
                <a:spcPts val="0"/>
              </a:spcAft>
              <a:buNone/>
            </a:pPr>
            <a:endParaRPr sz="1800" b="1"/>
          </a:p>
          <a:p>
            <a:pPr marL="0" lvl="0" indent="0" algn="l" rtl="0">
              <a:spcBef>
                <a:spcPts val="0"/>
              </a:spcBef>
              <a:spcAft>
                <a:spcPts val="0"/>
              </a:spcAft>
              <a:buNone/>
            </a:pPr>
            <a:r>
              <a:rPr lang="en" sz="1800" b="1"/>
              <a:t>How does āta whakaaro help us to be responsive to the goals and aspirations that mokopuna, whānau and kaiako have identified? </a:t>
            </a:r>
            <a:endParaRPr sz="1800" b="1"/>
          </a:p>
          <a:p>
            <a:pPr marL="0" lvl="0" indent="0" algn="l" rtl="0">
              <a:lnSpc>
                <a:spcPct val="115000"/>
              </a:lnSpc>
              <a:spcBef>
                <a:spcPts val="0"/>
              </a:spcBef>
              <a:spcAft>
                <a:spcPts val="0"/>
              </a:spcAft>
              <a:buClr>
                <a:schemeClr val="dk1"/>
              </a:buClr>
              <a:buSzPts val="1100"/>
              <a:buFont typeface="Arial"/>
              <a:buNone/>
            </a:pPr>
            <a:r>
              <a:rPr lang="en" sz="1100">
                <a:solidFill>
                  <a:schemeClr val="dk1"/>
                </a:solidFill>
              </a:rPr>
              <a:t>	</a:t>
            </a:r>
            <a:endParaRPr sz="1100">
              <a:solidFill>
                <a:schemeClr val="dk1"/>
              </a:solidFill>
            </a:endParaRPr>
          </a:p>
          <a:p>
            <a:pPr marL="0" lvl="0" indent="0" algn="l" rtl="0">
              <a:spcBef>
                <a:spcPts val="0"/>
              </a:spcBef>
              <a:spcAft>
                <a:spcPts val="0"/>
              </a:spcAft>
              <a:buNone/>
            </a:pPr>
            <a:r>
              <a:rPr lang="en" sz="1800">
                <a:solidFill>
                  <a:schemeClr val="dk1"/>
                </a:solidFill>
              </a:rPr>
              <a:t>(Ministry of Education Te Tāhuhu o Te Mātauranga, n.d.)</a:t>
            </a:r>
            <a:endParaRPr/>
          </a:p>
        </p:txBody>
      </p:sp>
      <p:sp>
        <p:nvSpPr>
          <p:cNvPr id="161" name="Google Shape;161;p24"/>
          <p:cNvSpPr txBox="1"/>
          <p:nvPr/>
        </p:nvSpPr>
        <p:spPr>
          <a:xfrm>
            <a:off x="606350" y="250900"/>
            <a:ext cx="3084000" cy="646500"/>
          </a:xfrm>
          <a:prstGeom prst="rect">
            <a:avLst/>
          </a:prstGeom>
          <a:solidFill>
            <a:schemeClr val="lt1"/>
          </a:solidFill>
          <a:ln w="38100" cap="flat" cmpd="sng">
            <a:solidFill>
              <a:srgbClr val="674EA7"/>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a:t> </a:t>
            </a:r>
            <a:r>
              <a:rPr lang="en" sz="3000" b="1">
                <a:solidFill>
                  <a:srgbClr val="674EA7"/>
                </a:solidFill>
                <a:latin typeface="Lato"/>
                <a:ea typeface="Lato"/>
                <a:cs typeface="Lato"/>
                <a:sym typeface="Lato"/>
              </a:rPr>
              <a:t>A call to action…</a:t>
            </a:r>
            <a:endParaRPr/>
          </a:p>
        </p:txBody>
      </p:sp>
      <p:sp>
        <p:nvSpPr>
          <p:cNvPr id="162" name="Google Shape;162;p24"/>
          <p:cNvSpPr txBox="1"/>
          <p:nvPr/>
        </p:nvSpPr>
        <p:spPr>
          <a:xfrm>
            <a:off x="7220525" y="1486450"/>
            <a:ext cx="1719900" cy="369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200" b="1">
                <a:solidFill>
                  <a:schemeClr val="dk1"/>
                </a:solidFill>
              </a:rPr>
              <a:t>Te Arotahi (Tailored)</a:t>
            </a:r>
            <a:endParaRPr b="1"/>
          </a:p>
        </p:txBody>
      </p:sp>
      <p:pic>
        <p:nvPicPr>
          <p:cNvPr id="163" name="Google Shape;163;p24"/>
          <p:cNvPicPr preferRelativeResize="0"/>
          <p:nvPr/>
        </p:nvPicPr>
        <p:blipFill>
          <a:blip r:embed="rId4">
            <a:alphaModFix/>
          </a:blip>
          <a:stretch>
            <a:fillRect/>
          </a:stretch>
        </p:blipFill>
        <p:spPr>
          <a:xfrm>
            <a:off x="7209575" y="460575"/>
            <a:ext cx="1733700" cy="866850"/>
          </a:xfrm>
          <a:prstGeom prst="rect">
            <a:avLst/>
          </a:prstGeom>
          <a:noFill/>
          <a:ln w="38100" cap="flat" cmpd="sng">
            <a:solidFill>
              <a:srgbClr val="674EA7"/>
            </a:solidFill>
            <a:prstDash val="solid"/>
            <a:round/>
            <a:headEnd type="none" w="sm" len="sm"/>
            <a:tailEnd type="none" w="sm" len="sm"/>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A9D8E2"/>
        </a:solidFill>
        <a:effectLst/>
      </p:bgPr>
    </p:bg>
    <p:spTree>
      <p:nvGrpSpPr>
        <p:cNvPr id="1" name="Shape 167"/>
        <p:cNvGrpSpPr/>
        <p:nvPr/>
      </p:nvGrpSpPr>
      <p:grpSpPr>
        <a:xfrm>
          <a:off x="0" y="0"/>
          <a:ext cx="0" cy="0"/>
          <a:chOff x="0" y="0"/>
          <a:chExt cx="0" cy="0"/>
        </a:xfrm>
      </p:grpSpPr>
      <p:sp>
        <p:nvSpPr>
          <p:cNvPr id="168" name="Google Shape;168;p25"/>
          <p:cNvSpPr txBox="1">
            <a:spLocks noGrp="1"/>
          </p:cNvSpPr>
          <p:nvPr>
            <p:ph type="subTitle" idx="1"/>
          </p:nvPr>
        </p:nvSpPr>
        <p:spPr>
          <a:xfrm>
            <a:off x="311700" y="945925"/>
            <a:ext cx="8520600" cy="3947400"/>
          </a:xfrm>
          <a:prstGeom prst="rect">
            <a:avLst/>
          </a:prstGeom>
          <a:noFill/>
          <a:ln w="9525" cap="flat" cmpd="sng">
            <a:solidFill>
              <a:srgbClr val="674EA7"/>
            </a:solidFill>
            <a:prstDash val="solid"/>
            <a:round/>
            <a:headEnd type="none" w="sm" len="sm"/>
            <a:tailEnd type="none" w="sm" len="sm"/>
          </a:ln>
        </p:spPr>
        <p:txBody>
          <a:bodyPr spcFirstLastPara="1" wrap="square" lIns="91425" tIns="91425" rIns="91425" bIns="91425" anchor="t" anchorCtr="0">
            <a:normAutofit fontScale="92500" lnSpcReduction="20000"/>
          </a:bodyPr>
          <a:lstStyle/>
          <a:p>
            <a:pPr marL="0" marR="0" lvl="0" indent="0" algn="l" rtl="0">
              <a:lnSpc>
                <a:spcPct val="100000"/>
              </a:lnSpc>
              <a:spcBef>
                <a:spcPts val="0"/>
              </a:spcBef>
              <a:spcAft>
                <a:spcPts val="0"/>
              </a:spcAft>
              <a:buNone/>
            </a:pPr>
            <a:endParaRPr sz="2000" b="1">
              <a:solidFill>
                <a:srgbClr val="674EA7"/>
              </a:solidFill>
            </a:endParaRPr>
          </a:p>
          <a:p>
            <a:pPr marL="457200" marR="0" lvl="0" indent="-304958" algn="l" rtl="0">
              <a:lnSpc>
                <a:spcPct val="100000"/>
              </a:lnSpc>
              <a:spcBef>
                <a:spcPts val="0"/>
              </a:spcBef>
              <a:spcAft>
                <a:spcPts val="0"/>
              </a:spcAft>
              <a:buClr>
                <a:schemeClr val="dk1"/>
              </a:buClr>
              <a:buSzPct val="92322"/>
              <a:buChar char="●"/>
            </a:pPr>
            <a:r>
              <a:rPr lang="en" sz="1408">
                <a:solidFill>
                  <a:srgbClr val="000000"/>
                </a:solidFill>
              </a:rPr>
              <a:t>Tuna are not all the same, many different techniques are needed to ‘catch’ them, utilising many strategies from a variety of sources (Evaluation Associates Ltd, 2019).</a:t>
            </a:r>
            <a:endParaRPr sz="1508">
              <a:solidFill>
                <a:schemeClr val="dk1"/>
              </a:solidFill>
              <a:highlight>
                <a:schemeClr val="lt1"/>
              </a:highlight>
              <a:latin typeface="Open Sans"/>
              <a:ea typeface="Open Sans"/>
              <a:cs typeface="Open Sans"/>
              <a:sym typeface="Open Sans"/>
            </a:endParaRPr>
          </a:p>
          <a:p>
            <a:pPr marL="914400" lvl="0" indent="-457200" algn="l" rtl="0">
              <a:spcBef>
                <a:spcPts val="0"/>
              </a:spcBef>
              <a:spcAft>
                <a:spcPts val="0"/>
              </a:spcAft>
              <a:buNone/>
            </a:pPr>
            <a:endParaRPr sz="1400">
              <a:solidFill>
                <a:schemeClr val="dk1"/>
              </a:solidFill>
              <a:highlight>
                <a:schemeClr val="lt1"/>
              </a:highlight>
              <a:latin typeface="Open Sans"/>
              <a:ea typeface="Open Sans"/>
              <a:cs typeface="Open Sans"/>
              <a:sym typeface="Open Sans"/>
            </a:endParaRPr>
          </a:p>
          <a:p>
            <a:pPr marL="457200" lvl="0" indent="0" algn="l" rtl="0">
              <a:spcBef>
                <a:spcPts val="0"/>
              </a:spcBef>
              <a:spcAft>
                <a:spcPts val="0"/>
              </a:spcAft>
              <a:buNone/>
            </a:pPr>
            <a:r>
              <a:rPr lang="en" sz="1408" b="1" i="1">
                <a:solidFill>
                  <a:srgbClr val="0000FF"/>
                </a:solidFill>
              </a:rPr>
              <a:t>‘I think there has to be some serious sitting down and going over each of the kids individually’. Kaiako</a:t>
            </a:r>
            <a:endParaRPr sz="1400" b="1" i="1">
              <a:solidFill>
                <a:srgbClr val="0000FF"/>
              </a:solidFill>
              <a:highlight>
                <a:schemeClr val="lt1"/>
              </a:highlight>
              <a:latin typeface="Open Sans"/>
              <a:ea typeface="Open Sans"/>
              <a:cs typeface="Open Sans"/>
              <a:sym typeface="Open Sans"/>
            </a:endParaRPr>
          </a:p>
          <a:p>
            <a:pPr marL="914400" lvl="0" indent="-457200" algn="l" rtl="0">
              <a:spcBef>
                <a:spcPts val="0"/>
              </a:spcBef>
              <a:spcAft>
                <a:spcPts val="0"/>
              </a:spcAft>
              <a:buNone/>
            </a:pPr>
            <a:endParaRPr sz="1400" i="1">
              <a:solidFill>
                <a:schemeClr val="dk1"/>
              </a:solidFill>
              <a:highlight>
                <a:schemeClr val="lt1"/>
              </a:highlight>
              <a:latin typeface="Open Sans"/>
              <a:ea typeface="Open Sans"/>
              <a:cs typeface="Open Sans"/>
              <a:sym typeface="Open Sans"/>
            </a:endParaRPr>
          </a:p>
          <a:p>
            <a:pPr marL="457200" marR="0" lvl="0" indent="-304958" algn="l" rtl="0">
              <a:lnSpc>
                <a:spcPct val="100000"/>
              </a:lnSpc>
              <a:spcBef>
                <a:spcPts val="0"/>
              </a:spcBef>
              <a:spcAft>
                <a:spcPts val="0"/>
              </a:spcAft>
              <a:buClr>
                <a:schemeClr val="dk1"/>
              </a:buClr>
              <a:buSzPct val="92322"/>
              <a:buChar char="●"/>
            </a:pPr>
            <a:r>
              <a:rPr lang="en" sz="1408">
                <a:solidFill>
                  <a:srgbClr val="000000"/>
                </a:solidFill>
              </a:rPr>
              <a:t>Hawk and Hill (2004) recognise that liaising prior to transition between both school communities, is conducive to a successful transition, alongside having systems and strategies in place.</a:t>
            </a:r>
            <a:endParaRPr sz="1400">
              <a:solidFill>
                <a:schemeClr val="dk1"/>
              </a:solidFill>
              <a:highlight>
                <a:schemeClr val="lt1"/>
              </a:highlight>
              <a:latin typeface="Open Sans"/>
              <a:ea typeface="Open Sans"/>
              <a:cs typeface="Open Sans"/>
              <a:sym typeface="Open Sans"/>
            </a:endParaRPr>
          </a:p>
          <a:p>
            <a:pPr marL="457200" lvl="0" indent="0" algn="l" rtl="0">
              <a:spcBef>
                <a:spcPts val="0"/>
              </a:spcBef>
              <a:spcAft>
                <a:spcPts val="0"/>
              </a:spcAft>
              <a:buNone/>
            </a:pPr>
            <a:endParaRPr sz="1400">
              <a:solidFill>
                <a:schemeClr val="dk1"/>
              </a:solidFill>
              <a:highlight>
                <a:schemeClr val="lt1"/>
              </a:highlight>
              <a:latin typeface="Open Sans"/>
              <a:ea typeface="Open Sans"/>
              <a:cs typeface="Open Sans"/>
              <a:sym typeface="Open Sans"/>
            </a:endParaRPr>
          </a:p>
          <a:p>
            <a:pPr marL="457200" lvl="0" indent="0" algn="l" rtl="0">
              <a:spcBef>
                <a:spcPts val="0"/>
              </a:spcBef>
              <a:spcAft>
                <a:spcPts val="0"/>
              </a:spcAft>
              <a:buNone/>
            </a:pPr>
            <a:r>
              <a:rPr lang="en" sz="1408" b="1" i="1">
                <a:solidFill>
                  <a:srgbClr val="0000FF"/>
                </a:solidFill>
              </a:rPr>
              <a:t>‘Kaiako sent rangatahi out to collect whānau from cars, to come into where, these are your children’s kaiako, did a big mihi, introduced ourselves, so many whānau there, there weren’t enough seats. So that worked, was positive, because of Covid it’s been hard’. Whānau</a:t>
            </a:r>
            <a:endParaRPr sz="1400" b="1" i="1">
              <a:solidFill>
                <a:srgbClr val="0000FF"/>
              </a:solidFill>
              <a:highlight>
                <a:schemeClr val="lt1"/>
              </a:highlight>
              <a:latin typeface="Open Sans"/>
              <a:ea typeface="Open Sans"/>
              <a:cs typeface="Open Sans"/>
              <a:sym typeface="Open Sans"/>
            </a:endParaRPr>
          </a:p>
          <a:p>
            <a:pPr marL="457200" lvl="0" indent="0" algn="l" rtl="0">
              <a:spcBef>
                <a:spcPts val="0"/>
              </a:spcBef>
              <a:spcAft>
                <a:spcPts val="0"/>
              </a:spcAft>
              <a:buNone/>
            </a:pPr>
            <a:endParaRPr sz="1400" i="1">
              <a:solidFill>
                <a:schemeClr val="dk1"/>
              </a:solidFill>
              <a:highlight>
                <a:schemeClr val="lt1"/>
              </a:highlight>
              <a:latin typeface="Open Sans"/>
              <a:ea typeface="Open Sans"/>
              <a:cs typeface="Open Sans"/>
              <a:sym typeface="Open Sans"/>
            </a:endParaRPr>
          </a:p>
          <a:p>
            <a:pPr marL="457200" marR="0" lvl="0" indent="-304958" algn="l" rtl="0">
              <a:lnSpc>
                <a:spcPct val="100000"/>
              </a:lnSpc>
              <a:spcBef>
                <a:spcPts val="0"/>
              </a:spcBef>
              <a:spcAft>
                <a:spcPts val="0"/>
              </a:spcAft>
              <a:buClr>
                <a:schemeClr val="dk1"/>
              </a:buClr>
              <a:buSzPct val="92322"/>
              <a:buChar char="●"/>
            </a:pPr>
            <a:r>
              <a:rPr lang="en" sz="1408">
                <a:solidFill>
                  <a:srgbClr val="000000"/>
                </a:solidFill>
              </a:rPr>
              <a:t>Communication and connection within the transition team is essential when supporting priority learners, providing ongoing support throughout the entire first year, if need be (Cunningham, 2020)</a:t>
            </a:r>
            <a:endParaRPr sz="1400">
              <a:solidFill>
                <a:schemeClr val="dk1"/>
              </a:solidFill>
              <a:highlight>
                <a:schemeClr val="lt1"/>
              </a:highlight>
              <a:latin typeface="Open Sans"/>
              <a:ea typeface="Open Sans"/>
              <a:cs typeface="Open Sans"/>
              <a:sym typeface="Open Sans"/>
            </a:endParaRPr>
          </a:p>
          <a:p>
            <a:pPr marL="457200" lvl="0" indent="0" algn="l" rtl="0">
              <a:spcBef>
                <a:spcPts val="0"/>
              </a:spcBef>
              <a:spcAft>
                <a:spcPts val="0"/>
              </a:spcAft>
              <a:buNone/>
            </a:pPr>
            <a:endParaRPr sz="1400">
              <a:solidFill>
                <a:srgbClr val="0000FF"/>
              </a:solidFill>
              <a:highlight>
                <a:schemeClr val="lt1"/>
              </a:highlight>
              <a:latin typeface="Open Sans"/>
              <a:ea typeface="Open Sans"/>
              <a:cs typeface="Open Sans"/>
              <a:sym typeface="Open Sans"/>
            </a:endParaRPr>
          </a:p>
          <a:p>
            <a:pPr marL="457200" lvl="0" indent="0" algn="l" rtl="0">
              <a:spcBef>
                <a:spcPts val="0"/>
              </a:spcBef>
              <a:spcAft>
                <a:spcPts val="0"/>
              </a:spcAft>
              <a:buNone/>
            </a:pPr>
            <a:r>
              <a:rPr lang="en" sz="1408" b="1" i="1">
                <a:solidFill>
                  <a:srgbClr val="0000FF"/>
                </a:solidFill>
              </a:rPr>
              <a:t> ‘ I thought about this at the beginning of year 8 because I was so worried, so I think I drove a lot of the kōrero between me and his kaiako’. Whānau</a:t>
            </a:r>
            <a:endParaRPr sz="1400" b="1" i="1">
              <a:solidFill>
                <a:srgbClr val="0000FF"/>
              </a:solidFill>
              <a:highlight>
                <a:schemeClr val="lt1"/>
              </a:highlight>
              <a:latin typeface="Open Sans"/>
              <a:ea typeface="Open Sans"/>
              <a:cs typeface="Open Sans"/>
              <a:sym typeface="Open Sans"/>
            </a:endParaRPr>
          </a:p>
          <a:p>
            <a:pPr marL="457200" lvl="0" indent="0" algn="l" rtl="0">
              <a:spcBef>
                <a:spcPts val="0"/>
              </a:spcBef>
              <a:spcAft>
                <a:spcPts val="0"/>
              </a:spcAft>
              <a:buNone/>
            </a:pPr>
            <a:r>
              <a:rPr lang="en" sz="1400">
                <a:solidFill>
                  <a:schemeClr val="dk1"/>
                </a:solidFill>
                <a:highlight>
                  <a:schemeClr val="lt1"/>
                </a:highlight>
                <a:latin typeface="Open Sans"/>
                <a:ea typeface="Open Sans"/>
                <a:cs typeface="Open Sans"/>
                <a:sym typeface="Open Sans"/>
              </a:rPr>
              <a:t>    </a:t>
            </a:r>
            <a:endParaRPr sz="1400">
              <a:solidFill>
                <a:schemeClr val="dk1"/>
              </a:solidFill>
              <a:highlight>
                <a:schemeClr val="lt1"/>
              </a:highlight>
              <a:latin typeface="Open Sans"/>
              <a:ea typeface="Open Sans"/>
              <a:cs typeface="Open Sans"/>
              <a:sym typeface="Open Sans"/>
            </a:endParaRPr>
          </a:p>
          <a:p>
            <a:pPr marL="457200" lvl="0" indent="0" algn="l" rtl="0">
              <a:spcBef>
                <a:spcPts val="0"/>
              </a:spcBef>
              <a:spcAft>
                <a:spcPts val="0"/>
              </a:spcAft>
              <a:buNone/>
            </a:pPr>
            <a:endParaRPr sz="1400">
              <a:solidFill>
                <a:schemeClr val="dk1"/>
              </a:solidFill>
              <a:highlight>
                <a:schemeClr val="lt1"/>
              </a:highlight>
              <a:latin typeface="Open Sans"/>
              <a:ea typeface="Open Sans"/>
              <a:cs typeface="Open Sans"/>
              <a:sym typeface="Open Sans"/>
            </a:endParaRPr>
          </a:p>
          <a:p>
            <a:pPr marL="0" lvl="0" indent="0" algn="l" rtl="0">
              <a:spcBef>
                <a:spcPts val="0"/>
              </a:spcBef>
              <a:spcAft>
                <a:spcPts val="0"/>
              </a:spcAft>
              <a:buNone/>
            </a:pPr>
            <a:endParaRPr sz="1100">
              <a:solidFill>
                <a:schemeClr val="dk1"/>
              </a:solidFill>
              <a:highlight>
                <a:schemeClr val="lt1"/>
              </a:highlight>
              <a:latin typeface="Open Sans"/>
              <a:ea typeface="Open Sans"/>
              <a:cs typeface="Open Sans"/>
              <a:sym typeface="Open Sans"/>
            </a:endParaRPr>
          </a:p>
        </p:txBody>
      </p:sp>
      <p:pic>
        <p:nvPicPr>
          <p:cNvPr id="169" name="Google Shape;169;p25"/>
          <p:cNvPicPr preferRelativeResize="0"/>
          <p:nvPr/>
        </p:nvPicPr>
        <p:blipFill>
          <a:blip r:embed="rId3">
            <a:alphaModFix/>
          </a:blip>
          <a:stretch>
            <a:fillRect/>
          </a:stretch>
        </p:blipFill>
        <p:spPr>
          <a:xfrm>
            <a:off x="311700" y="330125"/>
            <a:ext cx="2447101" cy="468975"/>
          </a:xfrm>
          <a:prstGeom prst="rect">
            <a:avLst/>
          </a:prstGeom>
          <a:noFill/>
          <a:ln w="38100" cap="flat" cmpd="sng">
            <a:solidFill>
              <a:srgbClr val="674EA7"/>
            </a:solidFill>
            <a:prstDash val="solid"/>
            <a:round/>
            <a:headEnd type="none" w="sm" len="sm"/>
            <a:tailEnd type="none" w="sm" len="sm"/>
          </a:ln>
        </p:spPr>
      </p:pic>
      <p:pic>
        <p:nvPicPr>
          <p:cNvPr id="170" name="Google Shape;170;p25" descr="Icon&#10;&#10;Description automatically generated"/>
          <p:cNvPicPr preferRelativeResize="0"/>
          <p:nvPr/>
        </p:nvPicPr>
        <p:blipFill rotWithShape="1">
          <a:blip r:embed="rId4">
            <a:alphaModFix amt="20000"/>
          </a:blip>
          <a:srcRect/>
          <a:stretch/>
        </p:blipFill>
        <p:spPr>
          <a:xfrm>
            <a:off x="7499300" y="73563"/>
            <a:ext cx="1644700" cy="499637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pic>
        <p:nvPicPr>
          <p:cNvPr id="175" name="Google Shape;175;p26" descr="Icon&#10;&#10;Description automatically generated"/>
          <p:cNvPicPr preferRelativeResize="0"/>
          <p:nvPr/>
        </p:nvPicPr>
        <p:blipFill rotWithShape="1">
          <a:blip r:embed="rId3">
            <a:alphaModFix amt="57000"/>
          </a:blip>
          <a:srcRect/>
          <a:stretch/>
        </p:blipFill>
        <p:spPr>
          <a:xfrm>
            <a:off x="10904598" y="3491275"/>
            <a:ext cx="2052625" cy="5287075"/>
          </a:xfrm>
          <a:prstGeom prst="rect">
            <a:avLst/>
          </a:prstGeom>
          <a:noFill/>
          <a:ln>
            <a:noFill/>
          </a:ln>
        </p:spPr>
      </p:pic>
      <p:sp>
        <p:nvSpPr>
          <p:cNvPr id="176" name="Google Shape;176;p26"/>
          <p:cNvSpPr/>
          <p:nvPr/>
        </p:nvSpPr>
        <p:spPr>
          <a:xfrm>
            <a:off x="-20275" y="0"/>
            <a:ext cx="9144000" cy="5143500"/>
          </a:xfrm>
          <a:custGeom>
            <a:avLst/>
            <a:gdLst/>
            <a:ahLst/>
            <a:cxnLst/>
            <a:rect l="l" t="t" r="r" b="b"/>
            <a:pathLst>
              <a:path w="16256000" h="9144000" extrusionOk="0">
                <a:moveTo>
                  <a:pt x="16256000" y="0"/>
                </a:moveTo>
                <a:lnTo>
                  <a:pt x="0" y="0"/>
                </a:lnTo>
                <a:lnTo>
                  <a:pt x="0" y="9144000"/>
                </a:lnTo>
                <a:lnTo>
                  <a:pt x="16256000" y="9144000"/>
                </a:lnTo>
                <a:lnTo>
                  <a:pt x="16256000" y="0"/>
                </a:lnTo>
                <a:close/>
              </a:path>
            </a:pathLst>
          </a:custGeom>
          <a:solidFill>
            <a:srgbClr val="A9D8E2"/>
          </a:solidFill>
          <a:ln>
            <a:noFill/>
          </a:ln>
        </p:spPr>
        <p:txBody>
          <a:bodyPr spcFirstLastPara="1" wrap="square" lIns="0" tIns="0" rIns="0" bIns="0" anchor="t" anchorCtr="0">
            <a:noAutofit/>
          </a:bodyPr>
          <a:lstStyle/>
          <a:p>
            <a:pPr marL="0" lvl="0" indent="0" algn="l" rtl="0">
              <a:spcBef>
                <a:spcPts val="0"/>
              </a:spcBef>
              <a:spcAft>
                <a:spcPts val="0"/>
              </a:spcAft>
              <a:buClr>
                <a:schemeClr val="dk1"/>
              </a:buClr>
              <a:buSzPts val="1100"/>
              <a:buFont typeface="Arial"/>
              <a:buNone/>
            </a:pPr>
            <a:r>
              <a:rPr lang="en" sz="1100">
                <a:solidFill>
                  <a:schemeClr val="dk1"/>
                </a:solidFill>
              </a:rPr>
              <a:t>		 	 	 		</a:t>
            </a:r>
            <a:endParaRPr sz="1100">
              <a:solidFill>
                <a:schemeClr val="dk1"/>
              </a:solidFill>
            </a:endParaRPr>
          </a:p>
          <a:p>
            <a:pPr marL="0" lvl="0" indent="0" algn="l" rtl="0">
              <a:spcBef>
                <a:spcPts val="0"/>
              </a:spcBef>
              <a:spcAft>
                <a:spcPts val="0"/>
              </a:spcAft>
              <a:buClr>
                <a:schemeClr val="dk1"/>
              </a:buClr>
              <a:buSzPts val="1100"/>
              <a:buFont typeface="Arial"/>
              <a:buNone/>
            </a:pPr>
            <a:r>
              <a:rPr lang="en" sz="1100">
                <a:solidFill>
                  <a:schemeClr val="dk1"/>
                </a:solidFill>
              </a:rPr>
              <a:t>			</a:t>
            </a:r>
            <a:endParaRPr sz="1100">
              <a:solidFill>
                <a:schemeClr val="dk1"/>
              </a:solidFill>
            </a:endParaRPr>
          </a:p>
          <a:p>
            <a:pPr marL="0" lvl="0" indent="0" algn="l" rtl="0">
              <a:spcBef>
                <a:spcPts val="0"/>
              </a:spcBef>
              <a:spcAft>
                <a:spcPts val="0"/>
              </a:spcAft>
              <a:buClr>
                <a:schemeClr val="dk1"/>
              </a:buClr>
              <a:buSzPts val="1100"/>
              <a:buFont typeface="Arial"/>
              <a:buNone/>
            </a:pPr>
            <a:r>
              <a:rPr lang="en" sz="1100">
                <a:solidFill>
                  <a:schemeClr val="dk1"/>
                </a:solidFill>
              </a:rPr>
              <a:t>				</a:t>
            </a:r>
            <a:endParaRPr sz="1100">
              <a:solidFill>
                <a:schemeClr val="dk1"/>
              </a:solidFill>
            </a:endParaRPr>
          </a:p>
          <a:p>
            <a:pPr marL="0" lvl="0" indent="0" algn="l" rtl="0">
              <a:spcBef>
                <a:spcPts val="0"/>
              </a:spcBef>
              <a:spcAft>
                <a:spcPts val="0"/>
              </a:spcAft>
              <a:buClr>
                <a:schemeClr val="dk1"/>
              </a:buClr>
              <a:buSzPts val="1100"/>
              <a:buFont typeface="Arial"/>
              <a:buNone/>
            </a:pPr>
            <a:r>
              <a:rPr lang="en" sz="1100">
                <a:solidFill>
                  <a:schemeClr val="dk1"/>
                </a:solidFill>
              </a:rPr>
              <a:t>					</a:t>
            </a:r>
            <a:endParaRPr sz="1100">
              <a:solidFill>
                <a:schemeClr val="dk1"/>
              </a:solidFill>
            </a:endParaRPr>
          </a:p>
          <a:p>
            <a:pPr marL="0" lvl="0" indent="0" algn="l" rtl="0">
              <a:spcBef>
                <a:spcPts val="0"/>
              </a:spcBef>
              <a:spcAft>
                <a:spcPts val="0"/>
              </a:spcAft>
              <a:buClr>
                <a:schemeClr val="dk1"/>
              </a:buClr>
              <a:buSzPts val="1100"/>
              <a:buFont typeface="Arial"/>
              <a:buNone/>
            </a:pPr>
            <a:r>
              <a:rPr lang="en" sz="1100">
                <a:solidFill>
                  <a:schemeClr val="dk1"/>
                </a:solidFill>
              </a:rPr>
              <a:t>						</a:t>
            </a:r>
            <a:endParaRPr sz="1100">
              <a:solidFill>
                <a:schemeClr val="dk1"/>
              </a:solidFill>
            </a:endParaRPr>
          </a:p>
          <a:p>
            <a:pPr marL="0" lvl="0" indent="0" algn="l" rtl="0">
              <a:lnSpc>
                <a:spcPct val="115000"/>
              </a:lnSpc>
              <a:spcBef>
                <a:spcPts val="1200"/>
              </a:spcBef>
              <a:spcAft>
                <a:spcPts val="0"/>
              </a:spcAft>
              <a:buClr>
                <a:schemeClr val="dk1"/>
              </a:buClr>
              <a:buSzPts val="1100"/>
              <a:buFont typeface="Arial"/>
              <a:buNone/>
            </a:pPr>
            <a:endParaRPr sz="1200">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 sz="1100">
                <a:solidFill>
                  <a:schemeClr val="dk1"/>
                </a:solidFill>
              </a:rPr>
              <a:t>					</a:t>
            </a:r>
            <a:endParaRPr sz="1100">
              <a:solidFill>
                <a:schemeClr val="dk1"/>
              </a:solidFill>
            </a:endParaRPr>
          </a:p>
          <a:p>
            <a:pPr marL="0" lvl="0" indent="0" algn="l" rtl="0">
              <a:spcBef>
                <a:spcPts val="0"/>
              </a:spcBef>
              <a:spcAft>
                <a:spcPts val="0"/>
              </a:spcAft>
              <a:buClr>
                <a:schemeClr val="dk1"/>
              </a:buClr>
              <a:buSzPts val="1100"/>
              <a:buFont typeface="Arial"/>
              <a:buNone/>
            </a:pPr>
            <a:r>
              <a:rPr lang="en" sz="1100">
                <a:solidFill>
                  <a:schemeClr val="dk1"/>
                </a:solidFill>
              </a:rPr>
              <a:t>				</a:t>
            </a:r>
            <a:endParaRPr sz="1100">
              <a:solidFill>
                <a:schemeClr val="dk1"/>
              </a:solidFill>
            </a:endParaRPr>
          </a:p>
          <a:p>
            <a:pPr marL="0" lvl="0" indent="0" algn="l" rtl="0">
              <a:spcBef>
                <a:spcPts val="0"/>
              </a:spcBef>
              <a:spcAft>
                <a:spcPts val="0"/>
              </a:spcAft>
              <a:buClr>
                <a:schemeClr val="dk1"/>
              </a:buClr>
              <a:buSzPts val="1100"/>
              <a:buFont typeface="Arial"/>
              <a:buNone/>
            </a:pPr>
            <a:r>
              <a:rPr lang="en" sz="1100">
                <a:solidFill>
                  <a:schemeClr val="dk1"/>
                </a:solidFill>
              </a:rPr>
              <a:t>			</a:t>
            </a:r>
            <a:endParaRPr sz="1100">
              <a:solidFill>
                <a:schemeClr val="dk1"/>
              </a:solidFill>
            </a:endParaRPr>
          </a:p>
          <a:p>
            <a:pPr marL="0" lvl="0" indent="0" algn="l" rtl="0">
              <a:spcBef>
                <a:spcPts val="0"/>
              </a:spcBef>
              <a:spcAft>
                <a:spcPts val="0"/>
              </a:spcAft>
              <a:buClr>
                <a:schemeClr val="dk1"/>
              </a:buClr>
              <a:buSzPts val="1100"/>
              <a:buFont typeface="Arial"/>
              <a:buNone/>
            </a:pPr>
            <a:r>
              <a:rPr lang="en" sz="1100">
                <a:solidFill>
                  <a:schemeClr val="dk1"/>
                </a:solidFill>
              </a:rPr>
              <a:t>		</a:t>
            </a:r>
            <a:endParaRPr sz="1100">
              <a:solidFill>
                <a:schemeClr val="dk1"/>
              </a:solidFill>
            </a:endParaRPr>
          </a:p>
        </p:txBody>
      </p:sp>
      <p:pic>
        <p:nvPicPr>
          <p:cNvPr id="177" name="Google Shape;177;p26" descr="Icon&#10;&#10;Description automatically generated"/>
          <p:cNvPicPr preferRelativeResize="0"/>
          <p:nvPr/>
        </p:nvPicPr>
        <p:blipFill rotWithShape="1">
          <a:blip r:embed="rId3">
            <a:alphaModFix amt="20000"/>
          </a:blip>
          <a:srcRect/>
          <a:stretch/>
        </p:blipFill>
        <p:spPr>
          <a:xfrm>
            <a:off x="7479025" y="0"/>
            <a:ext cx="1644700" cy="4996374"/>
          </a:xfrm>
          <a:prstGeom prst="rect">
            <a:avLst/>
          </a:prstGeom>
          <a:noFill/>
          <a:ln>
            <a:noFill/>
          </a:ln>
        </p:spPr>
      </p:pic>
      <p:sp>
        <p:nvSpPr>
          <p:cNvPr id="178" name="Google Shape;178;p26"/>
          <p:cNvSpPr txBox="1"/>
          <p:nvPr/>
        </p:nvSpPr>
        <p:spPr>
          <a:xfrm>
            <a:off x="606350" y="996325"/>
            <a:ext cx="6320700" cy="3704100"/>
          </a:xfrm>
          <a:prstGeom prst="rect">
            <a:avLst/>
          </a:prstGeom>
          <a:noFill/>
          <a:ln w="28575" cap="flat" cmpd="sng">
            <a:solidFill>
              <a:srgbClr val="674EA7"/>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sz="1800" b="1"/>
              <a:t>Tātai</a:t>
            </a:r>
            <a:endParaRPr sz="1800" b="1"/>
          </a:p>
          <a:p>
            <a:pPr marL="0" lvl="0" indent="0" algn="l" rtl="0">
              <a:spcBef>
                <a:spcPts val="0"/>
              </a:spcBef>
              <a:spcAft>
                <a:spcPts val="0"/>
              </a:spcAft>
              <a:buNone/>
            </a:pPr>
            <a:r>
              <a:rPr lang="en" sz="1800" b="1"/>
              <a:t>How are mokopuna, whānau and kaiako central to the collaborative planning process? </a:t>
            </a:r>
            <a:endParaRPr sz="1800" b="1"/>
          </a:p>
          <a:p>
            <a:pPr marL="0" lvl="0" indent="0" algn="l" rtl="0">
              <a:spcBef>
                <a:spcPts val="0"/>
              </a:spcBef>
              <a:spcAft>
                <a:spcPts val="0"/>
              </a:spcAft>
              <a:buNone/>
            </a:pPr>
            <a:endParaRPr sz="1800" b="1"/>
          </a:p>
          <a:p>
            <a:pPr marL="0" lvl="0" indent="0" algn="l" rtl="0">
              <a:spcBef>
                <a:spcPts val="0"/>
              </a:spcBef>
              <a:spcAft>
                <a:spcPts val="0"/>
              </a:spcAft>
              <a:buNone/>
            </a:pPr>
            <a:r>
              <a:rPr lang="en" sz="1800" b="1"/>
              <a:t>How are we selecting approaches, tools and strategies that will have the most impact on progress towards the goals?</a:t>
            </a:r>
            <a:endParaRPr sz="1800" b="1"/>
          </a:p>
          <a:p>
            <a:pPr marL="0" lvl="0" indent="0" algn="l" rtl="0">
              <a:spcBef>
                <a:spcPts val="0"/>
              </a:spcBef>
              <a:spcAft>
                <a:spcPts val="0"/>
              </a:spcAft>
              <a:buNone/>
            </a:pPr>
            <a:endParaRPr sz="1800" b="1"/>
          </a:p>
          <a:p>
            <a:pPr marL="0" lvl="0" indent="0" algn="l" rtl="0">
              <a:spcBef>
                <a:spcPts val="0"/>
              </a:spcBef>
              <a:spcAft>
                <a:spcPts val="0"/>
              </a:spcAft>
              <a:buNone/>
            </a:pPr>
            <a:r>
              <a:rPr lang="en" sz="1800" b="1"/>
              <a:t>How are we ensuring ideas and strategies in the plan can be integrated into the everyday interactions, activities, and routines of mokopuna?</a:t>
            </a:r>
            <a:endParaRPr sz="1800" b="1"/>
          </a:p>
          <a:p>
            <a:pPr marL="0" lvl="0" indent="0" algn="l" rtl="0">
              <a:lnSpc>
                <a:spcPct val="115000"/>
              </a:lnSpc>
              <a:spcBef>
                <a:spcPts val="0"/>
              </a:spcBef>
              <a:spcAft>
                <a:spcPts val="0"/>
              </a:spcAft>
              <a:buClr>
                <a:schemeClr val="dk1"/>
              </a:buClr>
              <a:buSzPts val="1100"/>
              <a:buFont typeface="Arial"/>
              <a:buNone/>
            </a:pPr>
            <a:r>
              <a:rPr lang="en" sz="1100">
                <a:solidFill>
                  <a:schemeClr val="dk1"/>
                </a:solidFill>
              </a:rPr>
              <a:t>	</a:t>
            </a:r>
            <a:endParaRPr sz="1100">
              <a:solidFill>
                <a:schemeClr val="dk1"/>
              </a:solidFill>
            </a:endParaRPr>
          </a:p>
          <a:p>
            <a:pPr marL="0" lvl="0" indent="0" algn="l" rtl="0">
              <a:spcBef>
                <a:spcPts val="0"/>
              </a:spcBef>
              <a:spcAft>
                <a:spcPts val="0"/>
              </a:spcAft>
              <a:buNone/>
            </a:pPr>
            <a:r>
              <a:rPr lang="en" sz="1800">
                <a:solidFill>
                  <a:schemeClr val="dk1"/>
                </a:solidFill>
              </a:rPr>
              <a:t>(Ministry of Education Te Tāhuhu o Te Mātauranga, n.d.)</a:t>
            </a:r>
            <a:endParaRPr/>
          </a:p>
        </p:txBody>
      </p:sp>
      <p:sp>
        <p:nvSpPr>
          <p:cNvPr id="179" name="Google Shape;179;p26"/>
          <p:cNvSpPr txBox="1"/>
          <p:nvPr/>
        </p:nvSpPr>
        <p:spPr>
          <a:xfrm>
            <a:off x="606350" y="250900"/>
            <a:ext cx="3084000" cy="646500"/>
          </a:xfrm>
          <a:prstGeom prst="rect">
            <a:avLst/>
          </a:prstGeom>
          <a:solidFill>
            <a:schemeClr val="lt1"/>
          </a:solidFill>
          <a:ln w="38100" cap="flat" cmpd="sng">
            <a:solidFill>
              <a:srgbClr val="674EA7"/>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a:t> </a:t>
            </a:r>
            <a:r>
              <a:rPr lang="en" sz="3000" b="1">
                <a:solidFill>
                  <a:srgbClr val="674EA7"/>
                </a:solidFill>
                <a:latin typeface="Lato"/>
                <a:ea typeface="Lato"/>
                <a:cs typeface="Lato"/>
                <a:sym typeface="Lato"/>
              </a:rPr>
              <a:t>A call to action…</a:t>
            </a:r>
            <a:endParaRPr/>
          </a:p>
        </p:txBody>
      </p:sp>
      <p:sp>
        <p:nvSpPr>
          <p:cNvPr id="180" name="Google Shape;180;p26"/>
          <p:cNvSpPr txBox="1"/>
          <p:nvPr/>
        </p:nvSpPr>
        <p:spPr>
          <a:xfrm>
            <a:off x="7220525" y="1486450"/>
            <a:ext cx="1719900" cy="369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200" b="1">
                <a:solidFill>
                  <a:schemeClr val="dk1"/>
                </a:solidFill>
              </a:rPr>
              <a:t>Te Arotahi (Tailored)</a:t>
            </a:r>
            <a:endParaRPr b="1"/>
          </a:p>
        </p:txBody>
      </p:sp>
      <p:pic>
        <p:nvPicPr>
          <p:cNvPr id="181" name="Google Shape;181;p26"/>
          <p:cNvPicPr preferRelativeResize="0"/>
          <p:nvPr/>
        </p:nvPicPr>
        <p:blipFill>
          <a:blip r:embed="rId4">
            <a:alphaModFix/>
          </a:blip>
          <a:stretch>
            <a:fillRect/>
          </a:stretch>
        </p:blipFill>
        <p:spPr>
          <a:xfrm>
            <a:off x="7209575" y="460575"/>
            <a:ext cx="1733700" cy="866850"/>
          </a:xfrm>
          <a:prstGeom prst="rect">
            <a:avLst/>
          </a:prstGeom>
          <a:noFill/>
          <a:ln w="38100" cap="flat" cmpd="sng">
            <a:solidFill>
              <a:srgbClr val="674EA7"/>
            </a:solidFill>
            <a:prstDash val="solid"/>
            <a:round/>
            <a:headEnd type="none" w="sm" len="sm"/>
            <a:tailEnd type="none" w="sm" len="sm"/>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A9D8E2"/>
        </a:solidFill>
        <a:effectLst/>
      </p:bgPr>
    </p:bg>
    <p:spTree>
      <p:nvGrpSpPr>
        <p:cNvPr id="1" name="Shape 185"/>
        <p:cNvGrpSpPr/>
        <p:nvPr/>
      </p:nvGrpSpPr>
      <p:grpSpPr>
        <a:xfrm>
          <a:off x="0" y="0"/>
          <a:ext cx="0" cy="0"/>
          <a:chOff x="0" y="0"/>
          <a:chExt cx="0" cy="0"/>
        </a:xfrm>
      </p:grpSpPr>
      <p:sp>
        <p:nvSpPr>
          <p:cNvPr id="186" name="Google Shape;186;p27"/>
          <p:cNvSpPr txBox="1">
            <a:spLocks noGrp="1"/>
          </p:cNvSpPr>
          <p:nvPr>
            <p:ph type="subTitle" idx="1"/>
          </p:nvPr>
        </p:nvSpPr>
        <p:spPr>
          <a:xfrm>
            <a:off x="220375" y="1174100"/>
            <a:ext cx="8520600" cy="3185400"/>
          </a:xfrm>
          <a:prstGeom prst="rect">
            <a:avLst/>
          </a:prstGeom>
          <a:noFill/>
          <a:ln w="9525" cap="flat" cmpd="sng">
            <a:solidFill>
              <a:srgbClr val="FF9900"/>
            </a:solidFill>
            <a:prstDash val="solid"/>
            <a:round/>
            <a:headEnd type="none" w="sm" len="sm"/>
            <a:tailEnd type="none" w="sm" len="sm"/>
          </a:ln>
        </p:spPr>
        <p:txBody>
          <a:bodyPr spcFirstLastPara="1" wrap="square" lIns="91425" tIns="91425" rIns="91425" bIns="91425" anchor="t" anchorCtr="0">
            <a:normAutofit/>
          </a:bodyPr>
          <a:lstStyle/>
          <a:p>
            <a:pPr marL="457200" marR="0" lvl="0" indent="-304800" algn="l" rtl="0">
              <a:lnSpc>
                <a:spcPct val="100000"/>
              </a:lnSpc>
              <a:spcBef>
                <a:spcPts val="0"/>
              </a:spcBef>
              <a:spcAft>
                <a:spcPts val="0"/>
              </a:spcAft>
              <a:buClr>
                <a:schemeClr val="dk1"/>
              </a:buClr>
              <a:buSzPts val="1200"/>
              <a:buChar char="●"/>
            </a:pPr>
            <a:r>
              <a:rPr lang="en" sz="1308">
                <a:solidFill>
                  <a:srgbClr val="000000"/>
                </a:solidFill>
              </a:rPr>
              <a:t>Culturally affirming practices are key to developing mana enhancing relationships with Māori and Pacific learners (Hawk et al. 2002). </a:t>
            </a:r>
            <a:endParaRPr sz="1300">
              <a:solidFill>
                <a:srgbClr val="333333"/>
              </a:solidFill>
              <a:highlight>
                <a:schemeClr val="lt1"/>
              </a:highlight>
              <a:latin typeface="Open Sans"/>
              <a:ea typeface="Open Sans"/>
              <a:cs typeface="Open Sans"/>
              <a:sym typeface="Open Sans"/>
            </a:endParaRPr>
          </a:p>
          <a:p>
            <a:pPr marL="457200" lvl="0" indent="0" algn="l" rtl="0">
              <a:spcBef>
                <a:spcPts val="0"/>
              </a:spcBef>
              <a:spcAft>
                <a:spcPts val="0"/>
              </a:spcAft>
              <a:buNone/>
            </a:pPr>
            <a:endParaRPr sz="1400">
              <a:solidFill>
                <a:srgbClr val="333333"/>
              </a:solidFill>
              <a:highlight>
                <a:schemeClr val="lt1"/>
              </a:highlight>
              <a:latin typeface="Open Sans"/>
              <a:ea typeface="Open Sans"/>
              <a:cs typeface="Open Sans"/>
              <a:sym typeface="Open Sans"/>
            </a:endParaRPr>
          </a:p>
          <a:p>
            <a:pPr marL="457200" lvl="0" indent="0" algn="l" rtl="0">
              <a:spcBef>
                <a:spcPts val="0"/>
              </a:spcBef>
              <a:spcAft>
                <a:spcPts val="0"/>
              </a:spcAft>
              <a:buClr>
                <a:schemeClr val="dk1"/>
              </a:buClr>
              <a:buSzPts val="1100"/>
              <a:buFont typeface="Arial"/>
              <a:buNone/>
            </a:pPr>
            <a:r>
              <a:rPr lang="en" sz="1308" b="1" i="1">
                <a:solidFill>
                  <a:srgbClr val="0000FF"/>
                </a:solidFill>
              </a:rPr>
              <a:t>‘Teachers listening to students, get to know them and learn what is important to them. Include learning about their strengths, interests and learning needs to use these as the foundation for an engaging learning programme.’RTLB</a:t>
            </a:r>
            <a:endParaRPr sz="808" b="1" i="1">
              <a:solidFill>
                <a:srgbClr val="0000FF"/>
              </a:solidFill>
            </a:endParaRPr>
          </a:p>
          <a:p>
            <a:pPr marL="457200" lvl="0" indent="0" algn="l" rtl="0">
              <a:spcBef>
                <a:spcPts val="0"/>
              </a:spcBef>
              <a:spcAft>
                <a:spcPts val="0"/>
              </a:spcAft>
              <a:buClr>
                <a:schemeClr val="dk1"/>
              </a:buClr>
              <a:buSzPts val="1100"/>
              <a:buFont typeface="Arial"/>
              <a:buNone/>
            </a:pPr>
            <a:endParaRPr sz="808" b="1" i="1">
              <a:solidFill>
                <a:srgbClr val="0000FF"/>
              </a:solidFill>
            </a:endParaRPr>
          </a:p>
          <a:p>
            <a:pPr marL="457200" lvl="0" indent="0" algn="l" rtl="0">
              <a:spcBef>
                <a:spcPts val="0"/>
              </a:spcBef>
              <a:spcAft>
                <a:spcPts val="0"/>
              </a:spcAft>
              <a:buClr>
                <a:schemeClr val="dk1"/>
              </a:buClr>
              <a:buSzPts val="1100"/>
              <a:buFont typeface="Arial"/>
              <a:buNone/>
            </a:pPr>
            <a:r>
              <a:rPr lang="en" sz="1308" b="1" i="1">
                <a:solidFill>
                  <a:srgbClr val="0000FF"/>
                </a:solidFill>
              </a:rPr>
              <a:t>‘They (the older rangatahi) always go and talk, they see each others, they acknowledge each other. These girls will always take the time to acknowledge and ask how they (Year 9 rangatahi) are’. (Tuakana/Teina) Whānau</a:t>
            </a:r>
            <a:endParaRPr sz="1308" b="1" i="1">
              <a:solidFill>
                <a:srgbClr val="0000FF"/>
              </a:solidFill>
            </a:endParaRPr>
          </a:p>
          <a:p>
            <a:pPr marL="457200" lvl="0" indent="0" algn="l" rtl="0">
              <a:spcBef>
                <a:spcPts val="0"/>
              </a:spcBef>
              <a:spcAft>
                <a:spcPts val="0"/>
              </a:spcAft>
              <a:buClr>
                <a:schemeClr val="dk1"/>
              </a:buClr>
              <a:buSzPts val="1100"/>
              <a:buFont typeface="Arial"/>
              <a:buNone/>
            </a:pPr>
            <a:endParaRPr sz="1308" b="1" i="1">
              <a:solidFill>
                <a:srgbClr val="0000FF"/>
              </a:solidFill>
            </a:endParaRPr>
          </a:p>
          <a:p>
            <a:pPr marL="457200" lvl="0" indent="0" algn="l" rtl="0">
              <a:spcBef>
                <a:spcPts val="0"/>
              </a:spcBef>
              <a:spcAft>
                <a:spcPts val="0"/>
              </a:spcAft>
              <a:buClr>
                <a:schemeClr val="dk1"/>
              </a:buClr>
              <a:buSzPts val="1100"/>
              <a:buFont typeface="Arial"/>
              <a:buNone/>
            </a:pPr>
            <a:endParaRPr sz="908" b="1" i="1">
              <a:solidFill>
                <a:srgbClr val="0000FF"/>
              </a:solidFill>
            </a:endParaRPr>
          </a:p>
          <a:p>
            <a:pPr marL="457200" lvl="0" indent="0" algn="l" rtl="0">
              <a:spcBef>
                <a:spcPts val="0"/>
              </a:spcBef>
              <a:spcAft>
                <a:spcPts val="0"/>
              </a:spcAft>
              <a:buClr>
                <a:schemeClr val="dk1"/>
              </a:buClr>
              <a:buSzPts val="1100"/>
              <a:buFont typeface="Arial"/>
              <a:buNone/>
            </a:pPr>
            <a:endParaRPr sz="908" b="1" i="1">
              <a:solidFill>
                <a:srgbClr val="0000FF"/>
              </a:solidFill>
            </a:endParaRPr>
          </a:p>
          <a:p>
            <a:pPr marL="457200" lvl="0" indent="0" algn="l" rtl="0">
              <a:spcBef>
                <a:spcPts val="0"/>
              </a:spcBef>
              <a:spcAft>
                <a:spcPts val="0"/>
              </a:spcAft>
              <a:buNone/>
            </a:pPr>
            <a:endParaRPr sz="1300">
              <a:solidFill>
                <a:srgbClr val="FF0000"/>
              </a:solidFill>
              <a:highlight>
                <a:schemeClr val="lt1"/>
              </a:highlight>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endParaRPr sz="1200">
              <a:solidFill>
                <a:srgbClr val="333333"/>
              </a:solidFill>
              <a:highlight>
                <a:schemeClr val="lt1"/>
              </a:highlight>
              <a:latin typeface="Open Sans"/>
              <a:ea typeface="Open Sans"/>
              <a:cs typeface="Open Sans"/>
              <a:sym typeface="Open Sans"/>
            </a:endParaRPr>
          </a:p>
        </p:txBody>
      </p:sp>
      <p:pic>
        <p:nvPicPr>
          <p:cNvPr id="187" name="Google Shape;187;p27"/>
          <p:cNvPicPr preferRelativeResize="0"/>
          <p:nvPr/>
        </p:nvPicPr>
        <p:blipFill>
          <a:blip r:embed="rId3">
            <a:alphaModFix/>
          </a:blip>
          <a:stretch>
            <a:fillRect/>
          </a:stretch>
        </p:blipFill>
        <p:spPr>
          <a:xfrm>
            <a:off x="266550" y="323625"/>
            <a:ext cx="2578801" cy="429800"/>
          </a:xfrm>
          <a:prstGeom prst="rect">
            <a:avLst/>
          </a:prstGeom>
          <a:noFill/>
          <a:ln w="38100" cap="flat" cmpd="sng">
            <a:solidFill>
              <a:srgbClr val="FF9900"/>
            </a:solidFill>
            <a:prstDash val="solid"/>
            <a:round/>
            <a:headEnd type="none" w="sm" len="sm"/>
            <a:tailEnd type="none" w="sm" len="sm"/>
          </a:ln>
        </p:spPr>
      </p:pic>
      <p:pic>
        <p:nvPicPr>
          <p:cNvPr id="188" name="Google Shape;188;p27" descr="Icon&#10;&#10;Description automatically generated"/>
          <p:cNvPicPr preferRelativeResize="0"/>
          <p:nvPr/>
        </p:nvPicPr>
        <p:blipFill rotWithShape="1">
          <a:blip r:embed="rId4">
            <a:alphaModFix amt="20000"/>
          </a:blip>
          <a:srcRect/>
          <a:stretch/>
        </p:blipFill>
        <p:spPr>
          <a:xfrm>
            <a:off x="7479025" y="0"/>
            <a:ext cx="1644700" cy="499637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pic>
        <p:nvPicPr>
          <p:cNvPr id="193" name="Google Shape;193;p28" descr="Icon&#10;&#10;Description automatically generated"/>
          <p:cNvPicPr preferRelativeResize="0"/>
          <p:nvPr/>
        </p:nvPicPr>
        <p:blipFill rotWithShape="1">
          <a:blip r:embed="rId3">
            <a:alphaModFix amt="57000"/>
          </a:blip>
          <a:srcRect/>
          <a:stretch/>
        </p:blipFill>
        <p:spPr>
          <a:xfrm>
            <a:off x="10904598" y="3491275"/>
            <a:ext cx="2052625" cy="5287075"/>
          </a:xfrm>
          <a:prstGeom prst="rect">
            <a:avLst/>
          </a:prstGeom>
          <a:noFill/>
          <a:ln>
            <a:noFill/>
          </a:ln>
        </p:spPr>
      </p:pic>
      <p:sp>
        <p:nvSpPr>
          <p:cNvPr id="194" name="Google Shape;194;p28"/>
          <p:cNvSpPr/>
          <p:nvPr/>
        </p:nvSpPr>
        <p:spPr>
          <a:xfrm>
            <a:off x="-20275" y="0"/>
            <a:ext cx="9144000" cy="5143500"/>
          </a:xfrm>
          <a:custGeom>
            <a:avLst/>
            <a:gdLst/>
            <a:ahLst/>
            <a:cxnLst/>
            <a:rect l="l" t="t" r="r" b="b"/>
            <a:pathLst>
              <a:path w="16256000" h="9144000" extrusionOk="0">
                <a:moveTo>
                  <a:pt x="16256000" y="0"/>
                </a:moveTo>
                <a:lnTo>
                  <a:pt x="0" y="0"/>
                </a:lnTo>
                <a:lnTo>
                  <a:pt x="0" y="9144000"/>
                </a:lnTo>
                <a:lnTo>
                  <a:pt x="16256000" y="9144000"/>
                </a:lnTo>
                <a:lnTo>
                  <a:pt x="16256000" y="0"/>
                </a:lnTo>
                <a:close/>
              </a:path>
            </a:pathLst>
          </a:custGeom>
          <a:solidFill>
            <a:srgbClr val="A9D8E2"/>
          </a:solidFill>
          <a:ln>
            <a:noFill/>
          </a:ln>
        </p:spPr>
        <p:txBody>
          <a:bodyPr spcFirstLastPara="1" wrap="square" lIns="0" tIns="0" rIns="0" bIns="0" anchor="t" anchorCtr="0">
            <a:noAutofit/>
          </a:bodyPr>
          <a:lstStyle/>
          <a:p>
            <a:pPr marL="0" lvl="0" indent="0" algn="l" rtl="0">
              <a:spcBef>
                <a:spcPts val="0"/>
              </a:spcBef>
              <a:spcAft>
                <a:spcPts val="0"/>
              </a:spcAft>
              <a:buClr>
                <a:schemeClr val="dk1"/>
              </a:buClr>
              <a:buSzPts val="1100"/>
              <a:buFont typeface="Arial"/>
              <a:buNone/>
            </a:pPr>
            <a:r>
              <a:rPr lang="en" sz="1100">
                <a:solidFill>
                  <a:schemeClr val="dk1"/>
                </a:solidFill>
              </a:rPr>
              <a:t>		 	 	 		</a:t>
            </a:r>
            <a:endParaRPr sz="1100">
              <a:solidFill>
                <a:schemeClr val="dk1"/>
              </a:solidFill>
            </a:endParaRPr>
          </a:p>
          <a:p>
            <a:pPr marL="0" lvl="0" indent="0" algn="l" rtl="0">
              <a:spcBef>
                <a:spcPts val="0"/>
              </a:spcBef>
              <a:spcAft>
                <a:spcPts val="0"/>
              </a:spcAft>
              <a:buClr>
                <a:schemeClr val="dk1"/>
              </a:buClr>
              <a:buSzPts val="1100"/>
              <a:buFont typeface="Arial"/>
              <a:buNone/>
            </a:pPr>
            <a:r>
              <a:rPr lang="en" sz="1100">
                <a:solidFill>
                  <a:schemeClr val="dk1"/>
                </a:solidFill>
              </a:rPr>
              <a:t>			</a:t>
            </a:r>
            <a:endParaRPr sz="1100">
              <a:solidFill>
                <a:schemeClr val="dk1"/>
              </a:solidFill>
            </a:endParaRPr>
          </a:p>
          <a:p>
            <a:pPr marL="0" lvl="0" indent="0" algn="l" rtl="0">
              <a:spcBef>
                <a:spcPts val="0"/>
              </a:spcBef>
              <a:spcAft>
                <a:spcPts val="0"/>
              </a:spcAft>
              <a:buClr>
                <a:schemeClr val="dk1"/>
              </a:buClr>
              <a:buSzPts val="1100"/>
              <a:buFont typeface="Arial"/>
              <a:buNone/>
            </a:pPr>
            <a:r>
              <a:rPr lang="en" sz="1100">
                <a:solidFill>
                  <a:schemeClr val="dk1"/>
                </a:solidFill>
              </a:rPr>
              <a:t>				</a:t>
            </a:r>
            <a:endParaRPr sz="1100">
              <a:solidFill>
                <a:schemeClr val="dk1"/>
              </a:solidFill>
            </a:endParaRPr>
          </a:p>
          <a:p>
            <a:pPr marL="0" lvl="0" indent="0" algn="l" rtl="0">
              <a:spcBef>
                <a:spcPts val="0"/>
              </a:spcBef>
              <a:spcAft>
                <a:spcPts val="0"/>
              </a:spcAft>
              <a:buClr>
                <a:schemeClr val="dk1"/>
              </a:buClr>
              <a:buSzPts val="1100"/>
              <a:buFont typeface="Arial"/>
              <a:buNone/>
            </a:pPr>
            <a:r>
              <a:rPr lang="en" sz="1100">
                <a:solidFill>
                  <a:schemeClr val="dk1"/>
                </a:solidFill>
              </a:rPr>
              <a:t>					</a:t>
            </a:r>
            <a:endParaRPr sz="1100">
              <a:solidFill>
                <a:schemeClr val="dk1"/>
              </a:solidFill>
            </a:endParaRPr>
          </a:p>
          <a:p>
            <a:pPr marL="0" lvl="0" indent="0" algn="l" rtl="0">
              <a:spcBef>
                <a:spcPts val="0"/>
              </a:spcBef>
              <a:spcAft>
                <a:spcPts val="0"/>
              </a:spcAft>
              <a:buClr>
                <a:schemeClr val="dk1"/>
              </a:buClr>
              <a:buSzPts val="1100"/>
              <a:buFont typeface="Arial"/>
              <a:buNone/>
            </a:pPr>
            <a:r>
              <a:rPr lang="en" sz="1100">
                <a:solidFill>
                  <a:schemeClr val="dk1"/>
                </a:solidFill>
              </a:rPr>
              <a:t>						</a:t>
            </a:r>
            <a:endParaRPr sz="1100">
              <a:solidFill>
                <a:schemeClr val="dk1"/>
              </a:solidFill>
            </a:endParaRPr>
          </a:p>
          <a:p>
            <a:pPr marL="0" lvl="0" indent="0" algn="l" rtl="0">
              <a:lnSpc>
                <a:spcPct val="115000"/>
              </a:lnSpc>
              <a:spcBef>
                <a:spcPts val="1200"/>
              </a:spcBef>
              <a:spcAft>
                <a:spcPts val="0"/>
              </a:spcAft>
              <a:buClr>
                <a:schemeClr val="dk1"/>
              </a:buClr>
              <a:buSzPts val="1100"/>
              <a:buFont typeface="Arial"/>
              <a:buNone/>
            </a:pPr>
            <a:endParaRPr sz="1200">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 sz="1100">
                <a:solidFill>
                  <a:schemeClr val="dk1"/>
                </a:solidFill>
              </a:rPr>
              <a:t>					</a:t>
            </a:r>
            <a:endParaRPr sz="1100">
              <a:solidFill>
                <a:schemeClr val="dk1"/>
              </a:solidFill>
            </a:endParaRPr>
          </a:p>
          <a:p>
            <a:pPr marL="0" lvl="0" indent="0" algn="l" rtl="0">
              <a:spcBef>
                <a:spcPts val="0"/>
              </a:spcBef>
              <a:spcAft>
                <a:spcPts val="0"/>
              </a:spcAft>
              <a:buClr>
                <a:schemeClr val="dk1"/>
              </a:buClr>
              <a:buSzPts val="1100"/>
              <a:buFont typeface="Arial"/>
              <a:buNone/>
            </a:pPr>
            <a:r>
              <a:rPr lang="en" sz="1100">
                <a:solidFill>
                  <a:schemeClr val="dk1"/>
                </a:solidFill>
              </a:rPr>
              <a:t>				</a:t>
            </a:r>
            <a:endParaRPr sz="1100">
              <a:solidFill>
                <a:schemeClr val="dk1"/>
              </a:solidFill>
            </a:endParaRPr>
          </a:p>
          <a:p>
            <a:pPr marL="0" lvl="0" indent="0" algn="l" rtl="0">
              <a:spcBef>
                <a:spcPts val="0"/>
              </a:spcBef>
              <a:spcAft>
                <a:spcPts val="0"/>
              </a:spcAft>
              <a:buClr>
                <a:schemeClr val="dk1"/>
              </a:buClr>
              <a:buSzPts val="1100"/>
              <a:buFont typeface="Arial"/>
              <a:buNone/>
            </a:pPr>
            <a:r>
              <a:rPr lang="en" sz="1100">
                <a:solidFill>
                  <a:schemeClr val="dk1"/>
                </a:solidFill>
              </a:rPr>
              <a:t>			</a:t>
            </a:r>
            <a:endParaRPr sz="1100">
              <a:solidFill>
                <a:schemeClr val="dk1"/>
              </a:solidFill>
            </a:endParaRPr>
          </a:p>
          <a:p>
            <a:pPr marL="0" lvl="0" indent="0" algn="l" rtl="0">
              <a:spcBef>
                <a:spcPts val="0"/>
              </a:spcBef>
              <a:spcAft>
                <a:spcPts val="0"/>
              </a:spcAft>
              <a:buClr>
                <a:schemeClr val="dk1"/>
              </a:buClr>
              <a:buSzPts val="1100"/>
              <a:buFont typeface="Arial"/>
              <a:buNone/>
            </a:pPr>
            <a:r>
              <a:rPr lang="en" sz="1100">
                <a:solidFill>
                  <a:schemeClr val="dk1"/>
                </a:solidFill>
              </a:rPr>
              <a:t>		</a:t>
            </a:r>
            <a:endParaRPr sz="1100">
              <a:solidFill>
                <a:schemeClr val="dk1"/>
              </a:solidFill>
            </a:endParaRPr>
          </a:p>
        </p:txBody>
      </p:sp>
      <p:pic>
        <p:nvPicPr>
          <p:cNvPr id="195" name="Google Shape;195;p28" descr="Icon&#10;&#10;Description automatically generated"/>
          <p:cNvPicPr preferRelativeResize="0"/>
          <p:nvPr/>
        </p:nvPicPr>
        <p:blipFill rotWithShape="1">
          <a:blip r:embed="rId3">
            <a:alphaModFix amt="20000"/>
          </a:blip>
          <a:srcRect/>
          <a:stretch/>
        </p:blipFill>
        <p:spPr>
          <a:xfrm>
            <a:off x="7479025" y="0"/>
            <a:ext cx="1644700" cy="4996374"/>
          </a:xfrm>
          <a:prstGeom prst="rect">
            <a:avLst/>
          </a:prstGeom>
          <a:noFill/>
          <a:ln>
            <a:noFill/>
          </a:ln>
        </p:spPr>
      </p:pic>
      <p:sp>
        <p:nvSpPr>
          <p:cNvPr id="196" name="Google Shape;196;p28"/>
          <p:cNvSpPr txBox="1"/>
          <p:nvPr/>
        </p:nvSpPr>
        <p:spPr>
          <a:xfrm>
            <a:off x="606350" y="996325"/>
            <a:ext cx="6444900" cy="3150000"/>
          </a:xfrm>
          <a:prstGeom prst="rect">
            <a:avLst/>
          </a:prstGeom>
          <a:noFill/>
          <a:ln w="28575" cap="flat" cmpd="sng">
            <a:solidFill>
              <a:srgbClr val="674EA7"/>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sz="1800" b="1"/>
              <a:t>Whakamahi</a:t>
            </a:r>
            <a:endParaRPr sz="1800" b="1"/>
          </a:p>
          <a:p>
            <a:pPr marL="0" lvl="0" indent="0" algn="l" rtl="0">
              <a:spcBef>
                <a:spcPts val="0"/>
              </a:spcBef>
              <a:spcAft>
                <a:spcPts val="0"/>
              </a:spcAft>
              <a:buNone/>
            </a:pPr>
            <a:endParaRPr sz="1800" b="1"/>
          </a:p>
          <a:p>
            <a:pPr marL="0" lvl="0" indent="0" algn="l" rtl="0">
              <a:spcBef>
                <a:spcPts val="0"/>
              </a:spcBef>
              <a:spcAft>
                <a:spcPts val="0"/>
              </a:spcAft>
              <a:buNone/>
            </a:pPr>
            <a:r>
              <a:rPr lang="en" sz="1800" b="1"/>
              <a:t>What monitoring processes are in place to ensure the plan will be implemented authentically, as agreed by all? </a:t>
            </a:r>
            <a:endParaRPr sz="1800" b="1"/>
          </a:p>
          <a:p>
            <a:pPr marL="0" lvl="0" indent="0" algn="l" rtl="0">
              <a:spcBef>
                <a:spcPts val="0"/>
              </a:spcBef>
              <a:spcAft>
                <a:spcPts val="0"/>
              </a:spcAft>
              <a:buNone/>
            </a:pPr>
            <a:endParaRPr sz="1800" b="1"/>
          </a:p>
          <a:p>
            <a:pPr marL="0" lvl="0" indent="0" algn="l" rtl="0">
              <a:spcBef>
                <a:spcPts val="0"/>
              </a:spcBef>
              <a:spcAft>
                <a:spcPts val="0"/>
              </a:spcAft>
              <a:buNone/>
            </a:pPr>
            <a:r>
              <a:rPr lang="en" sz="1800" b="1"/>
              <a:t>How is the whole team shared with and involved in the ongoing monitoring and review process? (including the important roles of mokopuna, whānau and kaiako).</a:t>
            </a:r>
            <a:endParaRPr sz="1800" b="1"/>
          </a:p>
          <a:p>
            <a:pPr marL="0" lvl="0" indent="0" algn="l" rtl="0">
              <a:lnSpc>
                <a:spcPct val="115000"/>
              </a:lnSpc>
              <a:spcBef>
                <a:spcPts val="0"/>
              </a:spcBef>
              <a:spcAft>
                <a:spcPts val="0"/>
              </a:spcAft>
              <a:buClr>
                <a:schemeClr val="dk1"/>
              </a:buClr>
              <a:buSzPts val="1100"/>
              <a:buFont typeface="Arial"/>
              <a:buNone/>
            </a:pPr>
            <a:r>
              <a:rPr lang="en" sz="1100">
                <a:solidFill>
                  <a:schemeClr val="dk1"/>
                </a:solidFill>
              </a:rPr>
              <a:t>	</a:t>
            </a:r>
            <a:endParaRPr sz="1100">
              <a:solidFill>
                <a:schemeClr val="dk1"/>
              </a:solidFill>
            </a:endParaRPr>
          </a:p>
          <a:p>
            <a:pPr marL="0" lvl="0" indent="0" algn="l" rtl="0">
              <a:spcBef>
                <a:spcPts val="0"/>
              </a:spcBef>
              <a:spcAft>
                <a:spcPts val="0"/>
              </a:spcAft>
              <a:buNone/>
            </a:pPr>
            <a:r>
              <a:rPr lang="en" sz="1800">
                <a:solidFill>
                  <a:schemeClr val="dk1"/>
                </a:solidFill>
              </a:rPr>
              <a:t>(Ministry of Education Te Tāhuhu o Te Mātauranga, n.d.)</a:t>
            </a:r>
            <a:endParaRPr sz="1800">
              <a:solidFill>
                <a:schemeClr val="dk1"/>
              </a:solidFill>
            </a:endParaRPr>
          </a:p>
          <a:p>
            <a:pPr marL="0" lvl="0" indent="0" algn="l" rtl="0">
              <a:spcBef>
                <a:spcPts val="0"/>
              </a:spcBef>
              <a:spcAft>
                <a:spcPts val="0"/>
              </a:spcAft>
              <a:buNone/>
            </a:pPr>
            <a:endParaRPr sz="1800">
              <a:solidFill>
                <a:schemeClr val="dk1"/>
              </a:solidFill>
            </a:endParaRPr>
          </a:p>
        </p:txBody>
      </p:sp>
      <p:sp>
        <p:nvSpPr>
          <p:cNvPr id="197" name="Google Shape;197;p28"/>
          <p:cNvSpPr txBox="1"/>
          <p:nvPr/>
        </p:nvSpPr>
        <p:spPr>
          <a:xfrm>
            <a:off x="606350" y="250900"/>
            <a:ext cx="3084000" cy="646500"/>
          </a:xfrm>
          <a:prstGeom prst="rect">
            <a:avLst/>
          </a:prstGeom>
          <a:solidFill>
            <a:schemeClr val="lt1"/>
          </a:solidFill>
          <a:ln w="38100" cap="flat" cmpd="sng">
            <a:solidFill>
              <a:srgbClr val="674EA7"/>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a:t> </a:t>
            </a:r>
            <a:r>
              <a:rPr lang="en" sz="3000" b="1">
                <a:solidFill>
                  <a:srgbClr val="674EA7"/>
                </a:solidFill>
                <a:latin typeface="Lato"/>
                <a:ea typeface="Lato"/>
                <a:cs typeface="Lato"/>
                <a:sym typeface="Lato"/>
              </a:rPr>
              <a:t>A call to action…</a:t>
            </a:r>
            <a:endParaRPr/>
          </a:p>
        </p:txBody>
      </p:sp>
      <p:sp>
        <p:nvSpPr>
          <p:cNvPr id="198" name="Google Shape;198;p28"/>
          <p:cNvSpPr txBox="1"/>
          <p:nvPr/>
        </p:nvSpPr>
        <p:spPr>
          <a:xfrm>
            <a:off x="7220525" y="1486450"/>
            <a:ext cx="1719900" cy="369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200" b="1">
                <a:solidFill>
                  <a:schemeClr val="dk1"/>
                </a:solidFill>
              </a:rPr>
              <a:t>Te Arotahi (Tailored)</a:t>
            </a:r>
            <a:endParaRPr b="1"/>
          </a:p>
        </p:txBody>
      </p:sp>
      <p:pic>
        <p:nvPicPr>
          <p:cNvPr id="199" name="Google Shape;199;p28"/>
          <p:cNvPicPr preferRelativeResize="0"/>
          <p:nvPr/>
        </p:nvPicPr>
        <p:blipFill>
          <a:blip r:embed="rId4">
            <a:alphaModFix/>
          </a:blip>
          <a:stretch>
            <a:fillRect/>
          </a:stretch>
        </p:blipFill>
        <p:spPr>
          <a:xfrm>
            <a:off x="7209575" y="460575"/>
            <a:ext cx="1733700" cy="866850"/>
          </a:xfrm>
          <a:prstGeom prst="rect">
            <a:avLst/>
          </a:prstGeom>
          <a:noFill/>
          <a:ln w="38100" cap="flat" cmpd="sng">
            <a:solidFill>
              <a:srgbClr val="674EA7"/>
            </a:solidFill>
            <a:prstDash val="solid"/>
            <a:round/>
            <a:headEnd type="none" w="sm" len="sm"/>
            <a:tailEnd type="none" w="sm" len="sm"/>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A9D8E2"/>
        </a:solidFill>
        <a:effectLst/>
      </p:bgPr>
    </p:bg>
    <p:spTree>
      <p:nvGrpSpPr>
        <p:cNvPr id="1" name="Shape 203"/>
        <p:cNvGrpSpPr/>
        <p:nvPr/>
      </p:nvGrpSpPr>
      <p:grpSpPr>
        <a:xfrm>
          <a:off x="0" y="0"/>
          <a:ext cx="0" cy="0"/>
          <a:chOff x="0" y="0"/>
          <a:chExt cx="0" cy="0"/>
        </a:xfrm>
      </p:grpSpPr>
      <p:sp>
        <p:nvSpPr>
          <p:cNvPr id="204" name="Google Shape;204;p29"/>
          <p:cNvSpPr txBox="1">
            <a:spLocks noGrp="1"/>
          </p:cNvSpPr>
          <p:nvPr>
            <p:ph type="subTitle" idx="1"/>
          </p:nvPr>
        </p:nvSpPr>
        <p:spPr>
          <a:xfrm>
            <a:off x="208950" y="368325"/>
            <a:ext cx="8520600" cy="3935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sz="2000"/>
          </a:p>
        </p:txBody>
      </p:sp>
      <p:sp>
        <p:nvSpPr>
          <p:cNvPr id="205" name="Google Shape;205;p29"/>
          <p:cNvSpPr txBox="1"/>
          <p:nvPr/>
        </p:nvSpPr>
        <p:spPr>
          <a:xfrm>
            <a:off x="452550" y="1436150"/>
            <a:ext cx="8277000" cy="2906100"/>
          </a:xfrm>
          <a:prstGeom prst="rect">
            <a:avLst/>
          </a:prstGeom>
          <a:noFill/>
          <a:ln w="9525" cap="flat" cmpd="sng">
            <a:solidFill>
              <a:srgbClr val="674EA7"/>
            </a:solidFill>
            <a:prstDash val="solid"/>
            <a:round/>
            <a:headEnd type="none" w="sm" len="sm"/>
            <a:tailEnd type="none" w="sm" len="sm"/>
          </a:ln>
        </p:spPr>
        <p:txBody>
          <a:bodyPr spcFirstLastPara="1" wrap="square" lIns="91425" tIns="91425" rIns="91425" bIns="91425" anchor="ctr" anchorCtr="0">
            <a:spAutoFit/>
          </a:bodyPr>
          <a:lstStyle/>
          <a:p>
            <a:pPr marL="457200" marR="0" lvl="0" indent="-311150" algn="l" rtl="0">
              <a:lnSpc>
                <a:spcPct val="100000"/>
              </a:lnSpc>
              <a:spcBef>
                <a:spcPts val="0"/>
              </a:spcBef>
              <a:spcAft>
                <a:spcPts val="0"/>
              </a:spcAft>
              <a:buClr>
                <a:schemeClr val="dk1"/>
              </a:buClr>
              <a:buSzPts val="1300"/>
              <a:buChar char="●"/>
            </a:pPr>
            <a:r>
              <a:rPr lang="en" sz="1308"/>
              <a:t>Mokopuna share that the three most important aspects that support transition are the kaiako, the welcoming and peer support (Manaakitia ā Tātou Tamariki Children’s Commissioner, 2018).</a:t>
            </a:r>
            <a:r>
              <a:rPr lang="en" sz="1200">
                <a:solidFill>
                  <a:srgbClr val="333333"/>
                </a:solidFill>
                <a:highlight>
                  <a:srgbClr val="FFFFFF"/>
                </a:highlight>
                <a:latin typeface="Open Sans"/>
                <a:ea typeface="Open Sans"/>
                <a:cs typeface="Open Sans"/>
                <a:sym typeface="Open Sans"/>
              </a:rPr>
              <a:t> </a:t>
            </a:r>
            <a:endParaRPr sz="1200">
              <a:solidFill>
                <a:srgbClr val="333333"/>
              </a:solidFill>
              <a:highlight>
                <a:srgbClr val="FFFFFF"/>
              </a:highlight>
              <a:latin typeface="Open Sans"/>
              <a:ea typeface="Open Sans"/>
              <a:cs typeface="Open Sans"/>
              <a:sym typeface="Open Sans"/>
            </a:endParaRPr>
          </a:p>
          <a:p>
            <a:pPr marL="457200" lvl="0" indent="0" algn="l" rtl="0">
              <a:spcBef>
                <a:spcPts val="0"/>
              </a:spcBef>
              <a:spcAft>
                <a:spcPts val="0"/>
              </a:spcAft>
              <a:buNone/>
            </a:pPr>
            <a:endParaRPr sz="1300">
              <a:solidFill>
                <a:srgbClr val="333333"/>
              </a:solidFill>
              <a:highlight>
                <a:srgbClr val="FFFFFF"/>
              </a:highlight>
              <a:latin typeface="Open Sans"/>
              <a:ea typeface="Open Sans"/>
              <a:cs typeface="Open Sans"/>
              <a:sym typeface="Open Sans"/>
            </a:endParaRPr>
          </a:p>
          <a:p>
            <a:pPr marL="457200" lvl="0" indent="0" algn="l" rtl="0">
              <a:spcBef>
                <a:spcPts val="0"/>
              </a:spcBef>
              <a:spcAft>
                <a:spcPts val="0"/>
              </a:spcAft>
              <a:buNone/>
            </a:pPr>
            <a:r>
              <a:rPr lang="en" sz="1308" b="1" i="1">
                <a:solidFill>
                  <a:srgbClr val="0000FF"/>
                </a:solidFill>
              </a:rPr>
              <a:t>‘Transition is creating the space to move. The space has to be filled with people that you trust. If you are with people you trust you will move through but if you are on your own you don’t move’. ECE Kaiako</a:t>
            </a:r>
            <a:r>
              <a:rPr lang="en" sz="1300" i="1">
                <a:solidFill>
                  <a:srgbClr val="0000FF"/>
                </a:solidFill>
                <a:highlight>
                  <a:srgbClr val="FFFFFF"/>
                </a:highlight>
                <a:latin typeface="Open Sans"/>
                <a:ea typeface="Open Sans"/>
                <a:cs typeface="Open Sans"/>
                <a:sym typeface="Open Sans"/>
              </a:rPr>
              <a:t> </a:t>
            </a:r>
            <a:endParaRPr sz="1000" i="1">
              <a:solidFill>
                <a:srgbClr val="0000FF"/>
              </a:solidFill>
              <a:highlight>
                <a:srgbClr val="FFFFFF"/>
              </a:highlight>
              <a:latin typeface="Open Sans"/>
              <a:ea typeface="Open Sans"/>
              <a:cs typeface="Open Sans"/>
              <a:sym typeface="Open Sans"/>
            </a:endParaRPr>
          </a:p>
          <a:p>
            <a:pPr marL="457200" lvl="0" indent="0" algn="l" rtl="0">
              <a:spcBef>
                <a:spcPts val="0"/>
              </a:spcBef>
              <a:spcAft>
                <a:spcPts val="0"/>
              </a:spcAft>
              <a:buNone/>
            </a:pPr>
            <a:endParaRPr sz="1000" i="1">
              <a:solidFill>
                <a:srgbClr val="0000FF"/>
              </a:solidFill>
              <a:highlight>
                <a:srgbClr val="FFFFFF"/>
              </a:highlight>
              <a:latin typeface="Open Sans"/>
              <a:ea typeface="Open Sans"/>
              <a:cs typeface="Open Sans"/>
              <a:sym typeface="Open Sans"/>
            </a:endParaRPr>
          </a:p>
          <a:p>
            <a:pPr marL="457200" lvl="0" indent="0" algn="l" rtl="0">
              <a:spcBef>
                <a:spcPts val="0"/>
              </a:spcBef>
              <a:spcAft>
                <a:spcPts val="0"/>
              </a:spcAft>
              <a:buNone/>
            </a:pPr>
            <a:r>
              <a:rPr lang="en" sz="1308" b="1" i="1">
                <a:solidFill>
                  <a:srgbClr val="0000FF"/>
                </a:solidFill>
              </a:rPr>
              <a:t>‘Building connection with the rangatahi to get their voice in the journey and checking in with the rangatahi in the first few weeks of transition to get their voice again.’ RTLB</a:t>
            </a:r>
            <a:endParaRPr sz="1008" b="1" i="1">
              <a:solidFill>
                <a:srgbClr val="0000FF"/>
              </a:solidFill>
            </a:endParaRPr>
          </a:p>
          <a:p>
            <a:pPr marL="457200" lvl="0" indent="0" algn="l" rtl="0">
              <a:spcBef>
                <a:spcPts val="0"/>
              </a:spcBef>
              <a:spcAft>
                <a:spcPts val="0"/>
              </a:spcAft>
              <a:buNone/>
            </a:pPr>
            <a:endParaRPr sz="1008" b="1" i="1">
              <a:solidFill>
                <a:srgbClr val="0000FF"/>
              </a:solidFill>
            </a:endParaRPr>
          </a:p>
          <a:p>
            <a:pPr marL="457200" lvl="0" indent="0" algn="l" rtl="0">
              <a:spcBef>
                <a:spcPts val="0"/>
              </a:spcBef>
              <a:spcAft>
                <a:spcPts val="0"/>
              </a:spcAft>
              <a:buNone/>
            </a:pPr>
            <a:r>
              <a:rPr lang="en" sz="1308" b="1" i="1">
                <a:solidFill>
                  <a:srgbClr val="0000FF"/>
                </a:solidFill>
              </a:rPr>
              <a:t>‘Necessary to check in with students, parents whānau and teachers about how the student is coping with the changes’. RTLB</a:t>
            </a:r>
            <a:endParaRPr sz="1308" b="1" i="1">
              <a:solidFill>
                <a:srgbClr val="0000FF"/>
              </a:solidFill>
            </a:endParaRPr>
          </a:p>
          <a:p>
            <a:pPr marL="0" lvl="0" indent="0" algn="l" rtl="0">
              <a:spcBef>
                <a:spcPts val="0"/>
              </a:spcBef>
              <a:spcAft>
                <a:spcPts val="0"/>
              </a:spcAft>
              <a:buClr>
                <a:schemeClr val="dk1"/>
              </a:buClr>
              <a:buSzPts val="1100"/>
              <a:buFont typeface="Arial"/>
              <a:buNone/>
            </a:pPr>
            <a:endParaRPr sz="1300" b="1" i="1">
              <a:solidFill>
                <a:srgbClr val="0000FF"/>
              </a:solidFill>
            </a:endParaRPr>
          </a:p>
          <a:p>
            <a:pPr marL="457200" lvl="0" indent="0" algn="l" rtl="0">
              <a:spcBef>
                <a:spcPts val="0"/>
              </a:spcBef>
              <a:spcAft>
                <a:spcPts val="0"/>
              </a:spcAft>
              <a:buClr>
                <a:schemeClr val="dk1"/>
              </a:buClr>
              <a:buSzPts val="1100"/>
              <a:buFont typeface="Arial"/>
              <a:buNone/>
            </a:pPr>
            <a:r>
              <a:rPr lang="en" sz="1300" b="1" i="1">
                <a:solidFill>
                  <a:srgbClr val="0000FF"/>
                </a:solidFill>
              </a:rPr>
              <a:t>‘Relationships are pivotal to a students sense of belonging in an environment’. RTLB</a:t>
            </a:r>
            <a:endParaRPr sz="1308" b="1" i="1">
              <a:solidFill>
                <a:srgbClr val="0000FF"/>
              </a:solidFill>
            </a:endParaRPr>
          </a:p>
        </p:txBody>
      </p:sp>
      <p:pic>
        <p:nvPicPr>
          <p:cNvPr id="206" name="Google Shape;206;p29"/>
          <p:cNvPicPr preferRelativeResize="0"/>
          <p:nvPr/>
        </p:nvPicPr>
        <p:blipFill>
          <a:blip r:embed="rId3">
            <a:alphaModFix/>
          </a:blip>
          <a:stretch>
            <a:fillRect/>
          </a:stretch>
        </p:blipFill>
        <p:spPr>
          <a:xfrm>
            <a:off x="266025" y="454525"/>
            <a:ext cx="2454275" cy="492975"/>
          </a:xfrm>
          <a:prstGeom prst="rect">
            <a:avLst/>
          </a:prstGeom>
          <a:noFill/>
          <a:ln w="38100" cap="flat" cmpd="sng">
            <a:solidFill>
              <a:srgbClr val="674EA7"/>
            </a:solidFill>
            <a:prstDash val="solid"/>
            <a:round/>
            <a:headEnd type="none" w="sm" len="sm"/>
            <a:tailEnd type="none" w="sm" len="sm"/>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pic>
        <p:nvPicPr>
          <p:cNvPr id="211" name="Google Shape;211;p30" descr="Icon&#10;&#10;Description automatically generated"/>
          <p:cNvPicPr preferRelativeResize="0"/>
          <p:nvPr/>
        </p:nvPicPr>
        <p:blipFill rotWithShape="1">
          <a:blip r:embed="rId3">
            <a:alphaModFix amt="57000"/>
          </a:blip>
          <a:srcRect/>
          <a:stretch/>
        </p:blipFill>
        <p:spPr>
          <a:xfrm>
            <a:off x="10904598" y="3491275"/>
            <a:ext cx="2052625" cy="5287075"/>
          </a:xfrm>
          <a:prstGeom prst="rect">
            <a:avLst/>
          </a:prstGeom>
          <a:noFill/>
          <a:ln>
            <a:noFill/>
          </a:ln>
        </p:spPr>
      </p:pic>
      <p:sp>
        <p:nvSpPr>
          <p:cNvPr id="212" name="Google Shape;212;p30"/>
          <p:cNvSpPr/>
          <p:nvPr/>
        </p:nvSpPr>
        <p:spPr>
          <a:xfrm>
            <a:off x="-20275" y="0"/>
            <a:ext cx="9144000" cy="5143500"/>
          </a:xfrm>
          <a:custGeom>
            <a:avLst/>
            <a:gdLst/>
            <a:ahLst/>
            <a:cxnLst/>
            <a:rect l="l" t="t" r="r" b="b"/>
            <a:pathLst>
              <a:path w="16256000" h="9144000" extrusionOk="0">
                <a:moveTo>
                  <a:pt x="16256000" y="0"/>
                </a:moveTo>
                <a:lnTo>
                  <a:pt x="0" y="0"/>
                </a:lnTo>
                <a:lnTo>
                  <a:pt x="0" y="9144000"/>
                </a:lnTo>
                <a:lnTo>
                  <a:pt x="16256000" y="9144000"/>
                </a:lnTo>
                <a:lnTo>
                  <a:pt x="16256000" y="0"/>
                </a:lnTo>
                <a:close/>
              </a:path>
            </a:pathLst>
          </a:custGeom>
          <a:solidFill>
            <a:srgbClr val="A9D8E2"/>
          </a:solidFill>
          <a:ln>
            <a:noFill/>
          </a:ln>
        </p:spPr>
        <p:txBody>
          <a:bodyPr spcFirstLastPara="1" wrap="square" lIns="0" tIns="0" rIns="0" bIns="0" anchor="t" anchorCtr="0">
            <a:noAutofit/>
          </a:bodyPr>
          <a:lstStyle/>
          <a:p>
            <a:pPr marL="0" lvl="0" indent="0" algn="l" rtl="0">
              <a:spcBef>
                <a:spcPts val="0"/>
              </a:spcBef>
              <a:spcAft>
                <a:spcPts val="0"/>
              </a:spcAft>
              <a:buClr>
                <a:schemeClr val="dk1"/>
              </a:buClr>
              <a:buSzPts val="1100"/>
              <a:buFont typeface="Arial"/>
              <a:buNone/>
            </a:pPr>
            <a:r>
              <a:rPr lang="en" sz="1100">
                <a:solidFill>
                  <a:schemeClr val="dk1"/>
                </a:solidFill>
              </a:rPr>
              <a:t>		 	 	 		</a:t>
            </a:r>
            <a:endParaRPr sz="1100">
              <a:solidFill>
                <a:schemeClr val="dk1"/>
              </a:solidFill>
            </a:endParaRPr>
          </a:p>
          <a:p>
            <a:pPr marL="0" lvl="0" indent="0" algn="l" rtl="0">
              <a:spcBef>
                <a:spcPts val="0"/>
              </a:spcBef>
              <a:spcAft>
                <a:spcPts val="0"/>
              </a:spcAft>
              <a:buClr>
                <a:schemeClr val="dk1"/>
              </a:buClr>
              <a:buSzPts val="1100"/>
              <a:buFont typeface="Arial"/>
              <a:buNone/>
            </a:pPr>
            <a:r>
              <a:rPr lang="en" sz="1100">
                <a:solidFill>
                  <a:schemeClr val="dk1"/>
                </a:solidFill>
              </a:rPr>
              <a:t>			</a:t>
            </a:r>
            <a:endParaRPr sz="1100">
              <a:solidFill>
                <a:schemeClr val="dk1"/>
              </a:solidFill>
            </a:endParaRPr>
          </a:p>
          <a:p>
            <a:pPr marL="0" lvl="0" indent="0" algn="l" rtl="0">
              <a:spcBef>
                <a:spcPts val="0"/>
              </a:spcBef>
              <a:spcAft>
                <a:spcPts val="0"/>
              </a:spcAft>
              <a:buClr>
                <a:schemeClr val="dk1"/>
              </a:buClr>
              <a:buSzPts val="1100"/>
              <a:buFont typeface="Arial"/>
              <a:buNone/>
            </a:pPr>
            <a:r>
              <a:rPr lang="en" sz="1100">
                <a:solidFill>
                  <a:schemeClr val="dk1"/>
                </a:solidFill>
              </a:rPr>
              <a:t>				</a:t>
            </a:r>
            <a:endParaRPr sz="1100">
              <a:solidFill>
                <a:schemeClr val="dk1"/>
              </a:solidFill>
            </a:endParaRPr>
          </a:p>
          <a:p>
            <a:pPr marL="0" lvl="0" indent="0" algn="l" rtl="0">
              <a:spcBef>
                <a:spcPts val="0"/>
              </a:spcBef>
              <a:spcAft>
                <a:spcPts val="0"/>
              </a:spcAft>
              <a:buClr>
                <a:schemeClr val="dk1"/>
              </a:buClr>
              <a:buSzPts val="1100"/>
              <a:buFont typeface="Arial"/>
              <a:buNone/>
            </a:pPr>
            <a:r>
              <a:rPr lang="en" sz="1100">
                <a:solidFill>
                  <a:schemeClr val="dk1"/>
                </a:solidFill>
              </a:rPr>
              <a:t>					</a:t>
            </a:r>
            <a:endParaRPr sz="1100">
              <a:solidFill>
                <a:schemeClr val="dk1"/>
              </a:solidFill>
            </a:endParaRPr>
          </a:p>
          <a:p>
            <a:pPr marL="0" lvl="0" indent="0" algn="l" rtl="0">
              <a:spcBef>
                <a:spcPts val="0"/>
              </a:spcBef>
              <a:spcAft>
                <a:spcPts val="0"/>
              </a:spcAft>
              <a:buClr>
                <a:schemeClr val="dk1"/>
              </a:buClr>
              <a:buSzPts val="1100"/>
              <a:buFont typeface="Arial"/>
              <a:buNone/>
            </a:pPr>
            <a:r>
              <a:rPr lang="en" sz="1100">
                <a:solidFill>
                  <a:schemeClr val="dk1"/>
                </a:solidFill>
              </a:rPr>
              <a:t>						</a:t>
            </a:r>
            <a:endParaRPr sz="1100">
              <a:solidFill>
                <a:schemeClr val="dk1"/>
              </a:solidFill>
            </a:endParaRPr>
          </a:p>
          <a:p>
            <a:pPr marL="0" lvl="0" indent="0" algn="l" rtl="0">
              <a:lnSpc>
                <a:spcPct val="115000"/>
              </a:lnSpc>
              <a:spcBef>
                <a:spcPts val="1200"/>
              </a:spcBef>
              <a:spcAft>
                <a:spcPts val="0"/>
              </a:spcAft>
              <a:buClr>
                <a:schemeClr val="dk1"/>
              </a:buClr>
              <a:buSzPts val="1100"/>
              <a:buFont typeface="Arial"/>
              <a:buNone/>
            </a:pPr>
            <a:endParaRPr sz="1200">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 sz="1100">
                <a:solidFill>
                  <a:schemeClr val="dk1"/>
                </a:solidFill>
              </a:rPr>
              <a:t>					</a:t>
            </a:r>
            <a:endParaRPr sz="1100">
              <a:solidFill>
                <a:schemeClr val="dk1"/>
              </a:solidFill>
            </a:endParaRPr>
          </a:p>
          <a:p>
            <a:pPr marL="0" lvl="0" indent="0" algn="l" rtl="0">
              <a:spcBef>
                <a:spcPts val="0"/>
              </a:spcBef>
              <a:spcAft>
                <a:spcPts val="0"/>
              </a:spcAft>
              <a:buClr>
                <a:schemeClr val="dk1"/>
              </a:buClr>
              <a:buSzPts val="1100"/>
              <a:buFont typeface="Arial"/>
              <a:buNone/>
            </a:pPr>
            <a:r>
              <a:rPr lang="en" sz="1100">
                <a:solidFill>
                  <a:schemeClr val="dk1"/>
                </a:solidFill>
              </a:rPr>
              <a:t>				</a:t>
            </a:r>
            <a:endParaRPr sz="1100">
              <a:solidFill>
                <a:schemeClr val="dk1"/>
              </a:solidFill>
            </a:endParaRPr>
          </a:p>
          <a:p>
            <a:pPr marL="0" lvl="0" indent="0" algn="l" rtl="0">
              <a:spcBef>
                <a:spcPts val="0"/>
              </a:spcBef>
              <a:spcAft>
                <a:spcPts val="0"/>
              </a:spcAft>
              <a:buClr>
                <a:schemeClr val="dk1"/>
              </a:buClr>
              <a:buSzPts val="1100"/>
              <a:buFont typeface="Arial"/>
              <a:buNone/>
            </a:pPr>
            <a:r>
              <a:rPr lang="en" sz="1100">
                <a:solidFill>
                  <a:schemeClr val="dk1"/>
                </a:solidFill>
              </a:rPr>
              <a:t>			</a:t>
            </a:r>
            <a:endParaRPr sz="1100">
              <a:solidFill>
                <a:schemeClr val="dk1"/>
              </a:solidFill>
            </a:endParaRPr>
          </a:p>
          <a:p>
            <a:pPr marL="0" lvl="0" indent="0" algn="l" rtl="0">
              <a:spcBef>
                <a:spcPts val="0"/>
              </a:spcBef>
              <a:spcAft>
                <a:spcPts val="0"/>
              </a:spcAft>
              <a:buClr>
                <a:schemeClr val="dk1"/>
              </a:buClr>
              <a:buSzPts val="1100"/>
              <a:buFont typeface="Arial"/>
              <a:buNone/>
            </a:pPr>
            <a:r>
              <a:rPr lang="en" sz="1100">
                <a:solidFill>
                  <a:schemeClr val="dk1"/>
                </a:solidFill>
              </a:rPr>
              <a:t>		</a:t>
            </a:r>
            <a:endParaRPr sz="1100">
              <a:solidFill>
                <a:schemeClr val="dk1"/>
              </a:solidFill>
            </a:endParaRPr>
          </a:p>
        </p:txBody>
      </p:sp>
      <p:pic>
        <p:nvPicPr>
          <p:cNvPr id="213" name="Google Shape;213;p30" descr="Icon&#10;&#10;Description automatically generated"/>
          <p:cNvPicPr preferRelativeResize="0"/>
          <p:nvPr/>
        </p:nvPicPr>
        <p:blipFill rotWithShape="1">
          <a:blip r:embed="rId3">
            <a:alphaModFix amt="20000"/>
          </a:blip>
          <a:srcRect/>
          <a:stretch/>
        </p:blipFill>
        <p:spPr>
          <a:xfrm>
            <a:off x="7479025" y="0"/>
            <a:ext cx="1644700" cy="4996374"/>
          </a:xfrm>
          <a:prstGeom prst="rect">
            <a:avLst/>
          </a:prstGeom>
          <a:noFill/>
          <a:ln>
            <a:noFill/>
          </a:ln>
        </p:spPr>
      </p:pic>
      <p:sp>
        <p:nvSpPr>
          <p:cNvPr id="214" name="Google Shape;214;p30"/>
          <p:cNvSpPr txBox="1"/>
          <p:nvPr/>
        </p:nvSpPr>
        <p:spPr>
          <a:xfrm>
            <a:off x="606350" y="996325"/>
            <a:ext cx="6320700" cy="3981300"/>
          </a:xfrm>
          <a:prstGeom prst="rect">
            <a:avLst/>
          </a:prstGeom>
          <a:noFill/>
          <a:ln w="28575" cap="flat" cmpd="sng">
            <a:solidFill>
              <a:srgbClr val="674EA7"/>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sz="1800" b="1"/>
              <a:t>Whai Whakaaro</a:t>
            </a:r>
            <a:endParaRPr sz="1800" b="1"/>
          </a:p>
          <a:p>
            <a:pPr marL="0" lvl="0" indent="0" algn="l" rtl="0">
              <a:spcBef>
                <a:spcPts val="0"/>
              </a:spcBef>
              <a:spcAft>
                <a:spcPts val="0"/>
              </a:spcAft>
              <a:buNone/>
            </a:pPr>
            <a:endParaRPr sz="1800" b="1"/>
          </a:p>
          <a:p>
            <a:pPr marL="0" lvl="0" indent="0" algn="l" rtl="0">
              <a:spcBef>
                <a:spcPts val="0"/>
              </a:spcBef>
              <a:spcAft>
                <a:spcPts val="0"/>
              </a:spcAft>
              <a:buNone/>
            </a:pPr>
            <a:r>
              <a:rPr lang="en" sz="1800" b="1"/>
              <a:t>Consider with mokopuna, whānau and kaiako, how well have we incorporated their perspectives when making decisions and moving toward mana motuhake?</a:t>
            </a:r>
            <a:endParaRPr sz="1800" b="1"/>
          </a:p>
          <a:p>
            <a:pPr marL="0" lvl="0" indent="0" algn="l" rtl="0">
              <a:spcBef>
                <a:spcPts val="0"/>
              </a:spcBef>
              <a:spcAft>
                <a:spcPts val="0"/>
              </a:spcAft>
              <a:buNone/>
            </a:pPr>
            <a:endParaRPr sz="1800" b="1"/>
          </a:p>
          <a:p>
            <a:pPr marL="0" lvl="0" indent="0" algn="l" rtl="0">
              <a:spcBef>
                <a:spcPts val="0"/>
              </a:spcBef>
              <a:spcAft>
                <a:spcPts val="0"/>
              </a:spcAft>
              <a:buNone/>
            </a:pPr>
            <a:r>
              <a:rPr lang="en" sz="1800" b="1"/>
              <a:t>What opportunities and barriers did we encounter along the way and what has changed as a result of our teamwork? </a:t>
            </a:r>
            <a:endParaRPr sz="1800" b="1"/>
          </a:p>
          <a:p>
            <a:pPr marL="0" lvl="0" indent="0" algn="l" rtl="0">
              <a:spcBef>
                <a:spcPts val="0"/>
              </a:spcBef>
              <a:spcAft>
                <a:spcPts val="0"/>
              </a:spcAft>
              <a:buNone/>
            </a:pPr>
            <a:endParaRPr sz="1800" b="1"/>
          </a:p>
          <a:p>
            <a:pPr marL="0" lvl="0" indent="0" algn="l" rtl="0">
              <a:spcBef>
                <a:spcPts val="0"/>
              </a:spcBef>
              <a:spcAft>
                <a:spcPts val="0"/>
              </a:spcAft>
              <a:buNone/>
            </a:pPr>
            <a:r>
              <a:rPr lang="en" sz="1800" b="1"/>
              <a:t>How well have we gathered and shared evidence and outcomes data to illustrate change and progress? </a:t>
            </a:r>
            <a:endParaRPr sz="1800" b="1"/>
          </a:p>
          <a:p>
            <a:pPr marL="0" lvl="0" indent="0" algn="l" rtl="0">
              <a:lnSpc>
                <a:spcPct val="115000"/>
              </a:lnSpc>
              <a:spcBef>
                <a:spcPts val="0"/>
              </a:spcBef>
              <a:spcAft>
                <a:spcPts val="0"/>
              </a:spcAft>
              <a:buClr>
                <a:schemeClr val="dk1"/>
              </a:buClr>
              <a:buSzPts val="1100"/>
              <a:buFont typeface="Arial"/>
              <a:buNone/>
            </a:pPr>
            <a:r>
              <a:rPr lang="en" sz="1100">
                <a:solidFill>
                  <a:schemeClr val="dk1"/>
                </a:solidFill>
              </a:rPr>
              <a:t>	</a:t>
            </a:r>
            <a:endParaRPr sz="1100">
              <a:solidFill>
                <a:schemeClr val="dk1"/>
              </a:solidFill>
            </a:endParaRPr>
          </a:p>
          <a:p>
            <a:pPr marL="0" lvl="0" indent="0" algn="l" rtl="0">
              <a:spcBef>
                <a:spcPts val="0"/>
              </a:spcBef>
              <a:spcAft>
                <a:spcPts val="0"/>
              </a:spcAft>
              <a:buNone/>
            </a:pPr>
            <a:r>
              <a:rPr lang="en" sz="1800">
                <a:solidFill>
                  <a:schemeClr val="dk1"/>
                </a:solidFill>
              </a:rPr>
              <a:t>(Ministry of Education Te Tāhuhu o Te Mātauranga, n.d.)</a:t>
            </a:r>
            <a:endParaRPr/>
          </a:p>
        </p:txBody>
      </p:sp>
      <p:sp>
        <p:nvSpPr>
          <p:cNvPr id="215" name="Google Shape;215;p30"/>
          <p:cNvSpPr txBox="1"/>
          <p:nvPr/>
        </p:nvSpPr>
        <p:spPr>
          <a:xfrm>
            <a:off x="606350" y="250900"/>
            <a:ext cx="3084000" cy="646500"/>
          </a:xfrm>
          <a:prstGeom prst="rect">
            <a:avLst/>
          </a:prstGeom>
          <a:solidFill>
            <a:schemeClr val="lt1"/>
          </a:solidFill>
          <a:ln w="38100" cap="flat" cmpd="sng">
            <a:solidFill>
              <a:srgbClr val="674EA7"/>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a:t> </a:t>
            </a:r>
            <a:r>
              <a:rPr lang="en" sz="3000" b="1">
                <a:solidFill>
                  <a:srgbClr val="674EA7"/>
                </a:solidFill>
                <a:latin typeface="Lato"/>
                <a:ea typeface="Lato"/>
                <a:cs typeface="Lato"/>
                <a:sym typeface="Lato"/>
              </a:rPr>
              <a:t>A call to action…</a:t>
            </a:r>
            <a:endParaRPr/>
          </a:p>
        </p:txBody>
      </p:sp>
      <p:sp>
        <p:nvSpPr>
          <p:cNvPr id="216" name="Google Shape;216;p30"/>
          <p:cNvSpPr txBox="1"/>
          <p:nvPr/>
        </p:nvSpPr>
        <p:spPr>
          <a:xfrm>
            <a:off x="7220525" y="1486450"/>
            <a:ext cx="1719900" cy="369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200" b="1">
                <a:solidFill>
                  <a:schemeClr val="dk1"/>
                </a:solidFill>
              </a:rPr>
              <a:t>Te Arotahi (Tailored)</a:t>
            </a:r>
            <a:endParaRPr b="1"/>
          </a:p>
        </p:txBody>
      </p:sp>
      <p:pic>
        <p:nvPicPr>
          <p:cNvPr id="217" name="Google Shape;217;p30"/>
          <p:cNvPicPr preferRelativeResize="0"/>
          <p:nvPr/>
        </p:nvPicPr>
        <p:blipFill>
          <a:blip r:embed="rId4">
            <a:alphaModFix/>
          </a:blip>
          <a:stretch>
            <a:fillRect/>
          </a:stretch>
        </p:blipFill>
        <p:spPr>
          <a:xfrm>
            <a:off x="7209575" y="460575"/>
            <a:ext cx="1733700" cy="866850"/>
          </a:xfrm>
          <a:prstGeom prst="rect">
            <a:avLst/>
          </a:prstGeom>
          <a:noFill/>
          <a:ln w="38100" cap="flat" cmpd="sng">
            <a:solidFill>
              <a:srgbClr val="674EA7"/>
            </a:solidFill>
            <a:prstDash val="solid"/>
            <a:round/>
            <a:headEnd type="none" w="sm" len="sm"/>
            <a:tailEnd type="none" w="sm" len="sm"/>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A9D8E2"/>
        </a:solidFill>
        <a:effectLst/>
      </p:bgPr>
    </p:bg>
    <p:spTree>
      <p:nvGrpSpPr>
        <p:cNvPr id="1" name="Shape 221"/>
        <p:cNvGrpSpPr/>
        <p:nvPr/>
      </p:nvGrpSpPr>
      <p:grpSpPr>
        <a:xfrm>
          <a:off x="0" y="0"/>
          <a:ext cx="0" cy="0"/>
          <a:chOff x="0" y="0"/>
          <a:chExt cx="0" cy="0"/>
        </a:xfrm>
      </p:grpSpPr>
      <p:sp>
        <p:nvSpPr>
          <p:cNvPr id="222" name="Google Shape;222;p31"/>
          <p:cNvSpPr txBox="1">
            <a:spLocks noGrp="1"/>
          </p:cNvSpPr>
          <p:nvPr>
            <p:ph type="subTitle" idx="1"/>
          </p:nvPr>
        </p:nvSpPr>
        <p:spPr>
          <a:xfrm>
            <a:off x="357375" y="926225"/>
            <a:ext cx="8520600" cy="4108200"/>
          </a:xfrm>
          <a:prstGeom prst="rect">
            <a:avLst/>
          </a:prstGeom>
          <a:ln w="9525" cap="flat" cmpd="sng">
            <a:solidFill>
              <a:srgbClr val="CC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80000"/>
              </a:lnSpc>
              <a:spcBef>
                <a:spcPts val="0"/>
              </a:spcBef>
              <a:spcAft>
                <a:spcPts val="0"/>
              </a:spcAft>
              <a:buNone/>
            </a:pPr>
            <a:endParaRPr sz="1300"/>
          </a:p>
          <a:p>
            <a:pPr marL="457200" lvl="0" indent="-311150" algn="l" rtl="0">
              <a:lnSpc>
                <a:spcPct val="80000"/>
              </a:lnSpc>
              <a:spcBef>
                <a:spcPts val="0"/>
              </a:spcBef>
              <a:spcAft>
                <a:spcPts val="0"/>
              </a:spcAft>
              <a:buSzPts val="1300"/>
              <a:buChar char="●"/>
            </a:pPr>
            <a:r>
              <a:rPr lang="en" sz="1308">
                <a:solidFill>
                  <a:srgbClr val="000000"/>
                </a:solidFill>
              </a:rPr>
              <a:t>It’s important that whānau are able to be in a space where they feel comfortable, accepted, learning from each other and sharing each other's experiences without judgement (531pi, 2021a).</a:t>
            </a:r>
            <a:endParaRPr sz="900">
              <a:solidFill>
                <a:srgbClr val="333333"/>
              </a:solidFill>
              <a:highlight>
                <a:schemeClr val="lt1"/>
              </a:highlight>
              <a:latin typeface="Open Sans"/>
              <a:ea typeface="Open Sans"/>
              <a:cs typeface="Open Sans"/>
              <a:sym typeface="Open Sans"/>
            </a:endParaRPr>
          </a:p>
          <a:p>
            <a:pPr marL="457200" lvl="0" indent="0" algn="l" rtl="0">
              <a:lnSpc>
                <a:spcPct val="80000"/>
              </a:lnSpc>
              <a:spcBef>
                <a:spcPts val="0"/>
              </a:spcBef>
              <a:spcAft>
                <a:spcPts val="0"/>
              </a:spcAft>
              <a:buNone/>
            </a:pPr>
            <a:endParaRPr sz="900">
              <a:solidFill>
                <a:srgbClr val="333333"/>
              </a:solidFill>
              <a:highlight>
                <a:schemeClr val="lt1"/>
              </a:highlight>
              <a:latin typeface="Open Sans"/>
              <a:ea typeface="Open Sans"/>
              <a:cs typeface="Open Sans"/>
              <a:sym typeface="Open Sans"/>
            </a:endParaRPr>
          </a:p>
          <a:p>
            <a:pPr marL="457200" lvl="0" indent="0" algn="l" rtl="0">
              <a:lnSpc>
                <a:spcPct val="80000"/>
              </a:lnSpc>
              <a:spcBef>
                <a:spcPts val="0"/>
              </a:spcBef>
              <a:spcAft>
                <a:spcPts val="0"/>
              </a:spcAft>
              <a:buNone/>
            </a:pPr>
            <a:r>
              <a:rPr lang="en" sz="1308" b="1" i="1">
                <a:solidFill>
                  <a:srgbClr val="0000FF"/>
                </a:solidFill>
              </a:rPr>
              <a:t>‘Making a safe environment for our whānau, where parents feel they can talk &amp; share’ Kaiako</a:t>
            </a:r>
            <a:endParaRPr sz="1308" b="1" i="1">
              <a:solidFill>
                <a:srgbClr val="0000FF"/>
              </a:solidFill>
            </a:endParaRPr>
          </a:p>
          <a:p>
            <a:pPr marL="457200" lvl="0" indent="0" algn="l" rtl="0">
              <a:lnSpc>
                <a:spcPct val="80000"/>
              </a:lnSpc>
              <a:spcBef>
                <a:spcPts val="0"/>
              </a:spcBef>
              <a:spcAft>
                <a:spcPts val="0"/>
              </a:spcAft>
              <a:buNone/>
            </a:pPr>
            <a:r>
              <a:rPr lang="en" sz="1308" b="1" i="1">
                <a:solidFill>
                  <a:srgbClr val="0000FF"/>
                </a:solidFill>
              </a:rPr>
              <a:t>‘We tell them (whānau)- You are the right person, you are the expert on your child. We champion that’. ECE Kaiako</a:t>
            </a:r>
            <a:endParaRPr sz="1308" b="1" i="1">
              <a:solidFill>
                <a:srgbClr val="0000FF"/>
              </a:solidFill>
            </a:endParaRPr>
          </a:p>
          <a:p>
            <a:pPr marL="457200" lvl="0" indent="0" algn="l" rtl="0">
              <a:lnSpc>
                <a:spcPct val="80000"/>
              </a:lnSpc>
              <a:spcBef>
                <a:spcPts val="0"/>
              </a:spcBef>
              <a:spcAft>
                <a:spcPts val="0"/>
              </a:spcAft>
              <a:buNone/>
            </a:pPr>
            <a:r>
              <a:rPr lang="en" sz="1308" b="1" i="1">
                <a:solidFill>
                  <a:srgbClr val="0000FF"/>
                </a:solidFill>
              </a:rPr>
              <a:t>‘A Parent involved and informed in the transition will work harder (to make it successful for their mokopuna)’. ECE Kaiako</a:t>
            </a:r>
            <a:endParaRPr sz="1200" b="1" i="1">
              <a:solidFill>
                <a:srgbClr val="0000FF"/>
              </a:solidFill>
              <a:highlight>
                <a:schemeClr val="lt1"/>
              </a:highlight>
              <a:latin typeface="Open Sans"/>
              <a:ea typeface="Open Sans"/>
              <a:cs typeface="Open Sans"/>
              <a:sym typeface="Open Sans"/>
            </a:endParaRPr>
          </a:p>
          <a:p>
            <a:pPr marL="457200" lvl="0" indent="0" algn="l" rtl="0">
              <a:lnSpc>
                <a:spcPct val="80000"/>
              </a:lnSpc>
              <a:spcBef>
                <a:spcPts val="0"/>
              </a:spcBef>
              <a:spcAft>
                <a:spcPts val="0"/>
              </a:spcAft>
              <a:buNone/>
            </a:pPr>
            <a:endParaRPr sz="1300" i="1">
              <a:solidFill>
                <a:srgbClr val="0000FF"/>
              </a:solidFill>
              <a:highlight>
                <a:schemeClr val="lt1"/>
              </a:highlight>
              <a:latin typeface="Open Sans"/>
              <a:ea typeface="Open Sans"/>
              <a:cs typeface="Open Sans"/>
              <a:sym typeface="Open Sans"/>
            </a:endParaRPr>
          </a:p>
          <a:p>
            <a:pPr marL="457200" lvl="0" indent="-311150" algn="l" rtl="0">
              <a:lnSpc>
                <a:spcPct val="80000"/>
              </a:lnSpc>
              <a:spcBef>
                <a:spcPts val="0"/>
              </a:spcBef>
              <a:spcAft>
                <a:spcPts val="0"/>
              </a:spcAft>
              <a:buSzPts val="1300"/>
              <a:buChar char="●"/>
            </a:pPr>
            <a:r>
              <a:rPr lang="en" sz="1308">
                <a:solidFill>
                  <a:srgbClr val="000000"/>
                </a:solidFill>
              </a:rPr>
              <a:t>Mokopuna bring with them, their past, present and future - who they are and where they are from as Brigham Riwai-Couch so beautifully expresses this with his analogy comparing Māori rangatahi to tuna (Evaluation Associates Ltd, 2019).</a:t>
            </a:r>
            <a:endParaRPr sz="900">
              <a:solidFill>
                <a:srgbClr val="333333"/>
              </a:solidFill>
              <a:highlight>
                <a:schemeClr val="lt1"/>
              </a:highlight>
              <a:latin typeface="Open Sans"/>
              <a:ea typeface="Open Sans"/>
              <a:cs typeface="Open Sans"/>
              <a:sym typeface="Open Sans"/>
            </a:endParaRPr>
          </a:p>
          <a:p>
            <a:pPr marL="457200" lvl="0" indent="-311150" algn="l" rtl="0">
              <a:lnSpc>
                <a:spcPct val="80000"/>
              </a:lnSpc>
              <a:spcBef>
                <a:spcPts val="0"/>
              </a:spcBef>
              <a:spcAft>
                <a:spcPts val="0"/>
              </a:spcAft>
              <a:buSzPts val="1300"/>
              <a:buChar char="●"/>
            </a:pPr>
            <a:endParaRPr sz="900">
              <a:solidFill>
                <a:srgbClr val="333333"/>
              </a:solidFill>
              <a:highlight>
                <a:schemeClr val="lt1"/>
              </a:highlight>
              <a:latin typeface="Open Sans"/>
              <a:ea typeface="Open Sans"/>
              <a:cs typeface="Open Sans"/>
              <a:sym typeface="Open Sans"/>
            </a:endParaRPr>
          </a:p>
          <a:p>
            <a:pPr marL="457200" marR="0" lvl="0" indent="0" algn="l" rtl="0">
              <a:lnSpc>
                <a:spcPct val="80000"/>
              </a:lnSpc>
              <a:spcBef>
                <a:spcPts val="0"/>
              </a:spcBef>
              <a:spcAft>
                <a:spcPts val="0"/>
              </a:spcAft>
              <a:buNone/>
            </a:pPr>
            <a:r>
              <a:rPr lang="en" sz="1308" b="1" i="1">
                <a:solidFill>
                  <a:srgbClr val="0000FF"/>
                </a:solidFill>
              </a:rPr>
              <a:t>‘Having conversations with students and collecting student voice, and that of whānau’. RTLB</a:t>
            </a:r>
            <a:endParaRPr sz="1308" b="1" i="1">
              <a:solidFill>
                <a:srgbClr val="0000FF"/>
              </a:solidFill>
            </a:endParaRPr>
          </a:p>
          <a:p>
            <a:pPr marL="457200" marR="0" lvl="0" indent="0" algn="l" rtl="0">
              <a:lnSpc>
                <a:spcPct val="80000"/>
              </a:lnSpc>
              <a:spcBef>
                <a:spcPts val="0"/>
              </a:spcBef>
              <a:spcAft>
                <a:spcPts val="0"/>
              </a:spcAft>
              <a:buNone/>
            </a:pPr>
            <a:r>
              <a:rPr lang="en" sz="1308" b="1" i="1">
                <a:solidFill>
                  <a:srgbClr val="0000FF"/>
                </a:solidFill>
              </a:rPr>
              <a:t>‘Whānau involvement is really important’. Kaiako</a:t>
            </a:r>
            <a:endParaRPr sz="1300" b="1">
              <a:solidFill>
                <a:srgbClr val="0000FF"/>
              </a:solidFill>
              <a:highlight>
                <a:schemeClr val="lt1"/>
              </a:highlight>
              <a:latin typeface="Open Sans"/>
              <a:ea typeface="Open Sans"/>
              <a:cs typeface="Open Sans"/>
              <a:sym typeface="Open Sans"/>
            </a:endParaRPr>
          </a:p>
          <a:p>
            <a:pPr marL="0" lvl="0" indent="0" algn="l" rtl="0">
              <a:lnSpc>
                <a:spcPct val="80000"/>
              </a:lnSpc>
              <a:spcBef>
                <a:spcPts val="0"/>
              </a:spcBef>
              <a:spcAft>
                <a:spcPts val="0"/>
              </a:spcAft>
              <a:buClr>
                <a:schemeClr val="dk1"/>
              </a:buClr>
              <a:buSzPts val="1100"/>
              <a:buFont typeface="Arial"/>
              <a:buNone/>
            </a:pPr>
            <a:endParaRPr sz="1300">
              <a:solidFill>
                <a:srgbClr val="333333"/>
              </a:solidFill>
              <a:highlight>
                <a:schemeClr val="lt1"/>
              </a:highlight>
              <a:latin typeface="Open Sans"/>
              <a:ea typeface="Open Sans"/>
              <a:cs typeface="Open Sans"/>
              <a:sym typeface="Open Sans"/>
            </a:endParaRPr>
          </a:p>
          <a:p>
            <a:pPr marL="457200" lvl="0" indent="-311150" algn="l" rtl="0">
              <a:lnSpc>
                <a:spcPct val="80000"/>
              </a:lnSpc>
              <a:spcBef>
                <a:spcPts val="0"/>
              </a:spcBef>
              <a:spcAft>
                <a:spcPts val="0"/>
              </a:spcAft>
              <a:buSzPts val="1300"/>
              <a:buChar char="●"/>
            </a:pPr>
            <a:r>
              <a:rPr lang="en" sz="1308">
                <a:solidFill>
                  <a:srgbClr val="000000"/>
                </a:solidFill>
              </a:rPr>
              <a:t>The Action Plan for Pacific Education (Te Tāhuhu o Te Mātauranga Ministry of Education, 2022) affirms that partnering with families provides the opportunity to hear family aspirations leading to academic achievement (Cunningham, 2020).</a:t>
            </a:r>
            <a:r>
              <a:rPr lang="en" sz="1300">
                <a:solidFill>
                  <a:srgbClr val="333333"/>
                </a:solidFill>
                <a:highlight>
                  <a:schemeClr val="lt1"/>
                </a:highlight>
                <a:latin typeface="Open Sans"/>
                <a:ea typeface="Open Sans"/>
                <a:cs typeface="Open Sans"/>
                <a:sym typeface="Open Sans"/>
              </a:rPr>
              <a:t> </a:t>
            </a:r>
            <a:endParaRPr sz="900">
              <a:solidFill>
                <a:srgbClr val="333333"/>
              </a:solidFill>
              <a:highlight>
                <a:schemeClr val="lt1"/>
              </a:highlight>
              <a:latin typeface="Open Sans"/>
              <a:ea typeface="Open Sans"/>
              <a:cs typeface="Open Sans"/>
              <a:sym typeface="Open Sans"/>
            </a:endParaRPr>
          </a:p>
          <a:p>
            <a:pPr marL="457200" lvl="0" indent="0" algn="l" rtl="0">
              <a:lnSpc>
                <a:spcPct val="80000"/>
              </a:lnSpc>
              <a:spcBef>
                <a:spcPts val="0"/>
              </a:spcBef>
              <a:spcAft>
                <a:spcPts val="0"/>
              </a:spcAft>
              <a:buNone/>
            </a:pPr>
            <a:endParaRPr sz="900">
              <a:solidFill>
                <a:srgbClr val="333333"/>
              </a:solidFill>
              <a:highlight>
                <a:schemeClr val="lt1"/>
              </a:highlight>
              <a:latin typeface="Open Sans"/>
              <a:ea typeface="Open Sans"/>
              <a:cs typeface="Open Sans"/>
              <a:sym typeface="Open Sans"/>
            </a:endParaRPr>
          </a:p>
          <a:p>
            <a:pPr marL="457200" lvl="0" indent="0" algn="l" rtl="0">
              <a:lnSpc>
                <a:spcPct val="80000"/>
              </a:lnSpc>
              <a:spcBef>
                <a:spcPts val="0"/>
              </a:spcBef>
              <a:spcAft>
                <a:spcPts val="0"/>
              </a:spcAft>
              <a:buClr>
                <a:schemeClr val="dk1"/>
              </a:buClr>
              <a:buSzPts val="1100"/>
              <a:buFont typeface="Arial"/>
              <a:buNone/>
            </a:pPr>
            <a:r>
              <a:rPr lang="en" sz="1308" b="1" i="1">
                <a:solidFill>
                  <a:srgbClr val="0000FF"/>
                </a:solidFill>
              </a:rPr>
              <a:t>‘Child is at the centre and the parents wrap around the child. You can’t get to the child unless you go through the parents and I think that is one of the things that can be missing’. Kaiako</a:t>
            </a:r>
            <a:endParaRPr sz="1300" b="1" i="1">
              <a:solidFill>
                <a:srgbClr val="0000FF"/>
              </a:solidFill>
              <a:highlight>
                <a:schemeClr val="lt1"/>
              </a:highlight>
              <a:latin typeface="Open Sans"/>
              <a:ea typeface="Open Sans"/>
              <a:cs typeface="Open Sans"/>
              <a:sym typeface="Open Sans"/>
            </a:endParaRPr>
          </a:p>
          <a:p>
            <a:pPr marL="457200" lvl="0" indent="0" algn="l" rtl="0">
              <a:lnSpc>
                <a:spcPct val="80000"/>
              </a:lnSpc>
              <a:spcBef>
                <a:spcPts val="0"/>
              </a:spcBef>
              <a:spcAft>
                <a:spcPts val="0"/>
              </a:spcAft>
              <a:buClr>
                <a:schemeClr val="dk1"/>
              </a:buClr>
              <a:buSzPts val="1100"/>
              <a:buFont typeface="Arial"/>
              <a:buNone/>
            </a:pPr>
            <a:endParaRPr sz="1300" i="1">
              <a:solidFill>
                <a:srgbClr val="0000FF"/>
              </a:solidFill>
              <a:highlight>
                <a:schemeClr val="lt1"/>
              </a:highlight>
              <a:latin typeface="Open Sans"/>
              <a:ea typeface="Open Sans"/>
              <a:cs typeface="Open Sans"/>
              <a:sym typeface="Open Sans"/>
            </a:endParaRPr>
          </a:p>
          <a:p>
            <a:pPr marL="457200" lvl="0" indent="0" algn="l" rtl="0">
              <a:lnSpc>
                <a:spcPct val="80000"/>
              </a:lnSpc>
              <a:spcBef>
                <a:spcPts val="0"/>
              </a:spcBef>
              <a:spcAft>
                <a:spcPts val="0"/>
              </a:spcAft>
              <a:buNone/>
            </a:pPr>
            <a:endParaRPr sz="1300" i="1">
              <a:solidFill>
                <a:srgbClr val="0000FF"/>
              </a:solidFill>
              <a:highlight>
                <a:schemeClr val="lt1"/>
              </a:highlight>
              <a:latin typeface="Open Sans"/>
              <a:ea typeface="Open Sans"/>
              <a:cs typeface="Open Sans"/>
              <a:sym typeface="Open Sans"/>
            </a:endParaRPr>
          </a:p>
        </p:txBody>
      </p:sp>
      <p:pic>
        <p:nvPicPr>
          <p:cNvPr id="223" name="Google Shape;223;p31"/>
          <p:cNvPicPr preferRelativeResize="0"/>
          <p:nvPr/>
        </p:nvPicPr>
        <p:blipFill>
          <a:blip r:embed="rId3">
            <a:alphaModFix/>
          </a:blip>
          <a:stretch>
            <a:fillRect/>
          </a:stretch>
        </p:blipFill>
        <p:spPr>
          <a:xfrm>
            <a:off x="279900" y="197625"/>
            <a:ext cx="2459875" cy="555800"/>
          </a:xfrm>
          <a:prstGeom prst="rect">
            <a:avLst/>
          </a:prstGeom>
          <a:noFill/>
          <a:ln w="38100" cap="flat" cmpd="sng">
            <a:solidFill>
              <a:srgbClr val="CC0000"/>
            </a:solidFill>
            <a:prstDash val="solid"/>
            <a:round/>
            <a:headEnd type="none" w="sm" len="sm"/>
            <a:tailEnd type="none" w="sm" len="sm"/>
          </a:ln>
        </p:spPr>
      </p:pic>
      <p:pic>
        <p:nvPicPr>
          <p:cNvPr id="224" name="Google Shape;224;p31" descr="Icon&#10;&#10;Description automatically generated"/>
          <p:cNvPicPr preferRelativeResize="0"/>
          <p:nvPr/>
        </p:nvPicPr>
        <p:blipFill rotWithShape="1">
          <a:blip r:embed="rId4">
            <a:alphaModFix amt="20000"/>
          </a:blip>
          <a:srcRect/>
          <a:stretch/>
        </p:blipFill>
        <p:spPr>
          <a:xfrm>
            <a:off x="7479025" y="0"/>
            <a:ext cx="1644700" cy="499637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pic>
        <p:nvPicPr>
          <p:cNvPr id="68" name="Google Shape;68;p14" descr="Icon&#10;&#10;Description automatically generated"/>
          <p:cNvPicPr preferRelativeResize="0"/>
          <p:nvPr/>
        </p:nvPicPr>
        <p:blipFill rotWithShape="1">
          <a:blip r:embed="rId3">
            <a:alphaModFix amt="20000"/>
          </a:blip>
          <a:srcRect/>
          <a:stretch/>
        </p:blipFill>
        <p:spPr>
          <a:xfrm>
            <a:off x="74225" y="73563"/>
            <a:ext cx="1644700" cy="4996374"/>
          </a:xfrm>
          <a:prstGeom prst="rect">
            <a:avLst/>
          </a:prstGeom>
          <a:noFill/>
          <a:ln>
            <a:noFill/>
          </a:ln>
        </p:spPr>
      </p:pic>
      <p:pic>
        <p:nvPicPr>
          <p:cNvPr id="69" name="Google Shape;69;p14" descr="Icon&#10;&#10;Description automatically generated"/>
          <p:cNvPicPr preferRelativeResize="0"/>
          <p:nvPr/>
        </p:nvPicPr>
        <p:blipFill rotWithShape="1">
          <a:blip r:embed="rId3">
            <a:alphaModFix amt="57000"/>
          </a:blip>
          <a:srcRect/>
          <a:stretch/>
        </p:blipFill>
        <p:spPr>
          <a:xfrm>
            <a:off x="10904598" y="3491275"/>
            <a:ext cx="2052625" cy="5287075"/>
          </a:xfrm>
          <a:prstGeom prst="rect">
            <a:avLst/>
          </a:prstGeom>
          <a:noFill/>
          <a:ln>
            <a:noFill/>
          </a:ln>
        </p:spPr>
      </p:pic>
      <p:sp>
        <p:nvSpPr>
          <p:cNvPr id="70" name="Google Shape;70;p14"/>
          <p:cNvSpPr/>
          <p:nvPr/>
        </p:nvSpPr>
        <p:spPr>
          <a:xfrm>
            <a:off x="-20275" y="0"/>
            <a:ext cx="9144000" cy="5143500"/>
          </a:xfrm>
          <a:custGeom>
            <a:avLst/>
            <a:gdLst/>
            <a:ahLst/>
            <a:cxnLst/>
            <a:rect l="l" t="t" r="r" b="b"/>
            <a:pathLst>
              <a:path w="16256000" h="9144000" extrusionOk="0">
                <a:moveTo>
                  <a:pt x="16256000" y="0"/>
                </a:moveTo>
                <a:lnTo>
                  <a:pt x="0" y="0"/>
                </a:lnTo>
                <a:lnTo>
                  <a:pt x="0" y="9144000"/>
                </a:lnTo>
                <a:lnTo>
                  <a:pt x="16256000" y="9144000"/>
                </a:lnTo>
                <a:lnTo>
                  <a:pt x="16256000" y="0"/>
                </a:lnTo>
                <a:close/>
              </a:path>
            </a:pathLst>
          </a:custGeom>
          <a:solidFill>
            <a:srgbClr val="A9D8E2"/>
          </a:solidFill>
          <a:ln>
            <a:noFill/>
          </a:ln>
        </p:spPr>
        <p:txBody>
          <a:bodyPr spcFirstLastPara="1" wrap="square" lIns="0" tIns="0" rIns="0" bIns="0" anchor="t" anchorCtr="0">
            <a:noAutofit/>
          </a:bodyPr>
          <a:lstStyle/>
          <a:p>
            <a:pPr marL="914400" lvl="0" indent="0" algn="l" rtl="0">
              <a:spcBef>
                <a:spcPts val="0"/>
              </a:spcBef>
              <a:spcAft>
                <a:spcPts val="0"/>
              </a:spcAft>
              <a:buNone/>
            </a:pPr>
            <a:endParaRPr>
              <a:solidFill>
                <a:schemeClr val="dk1"/>
              </a:solidFill>
              <a:highlight>
                <a:schemeClr val="lt1"/>
              </a:highlight>
              <a:latin typeface="Open Sans"/>
              <a:ea typeface="Open Sans"/>
              <a:cs typeface="Open Sans"/>
              <a:sym typeface="Open Sans"/>
            </a:endParaRPr>
          </a:p>
          <a:p>
            <a:pPr marL="0" lvl="0" indent="0" algn="l" rtl="0">
              <a:spcBef>
                <a:spcPts val="0"/>
              </a:spcBef>
              <a:spcAft>
                <a:spcPts val="0"/>
              </a:spcAft>
              <a:buNone/>
            </a:pPr>
            <a:endParaRPr>
              <a:solidFill>
                <a:schemeClr val="dk1"/>
              </a:solidFill>
              <a:highlight>
                <a:schemeClr val="lt1"/>
              </a:highlight>
              <a:latin typeface="Open Sans"/>
              <a:ea typeface="Open Sans"/>
              <a:cs typeface="Open Sans"/>
              <a:sym typeface="Open Sans"/>
            </a:endParaRPr>
          </a:p>
          <a:p>
            <a:pPr marL="0" lvl="0" indent="0" algn="l" rtl="0">
              <a:spcBef>
                <a:spcPts val="0"/>
              </a:spcBef>
              <a:spcAft>
                <a:spcPts val="0"/>
              </a:spcAft>
              <a:buNone/>
            </a:pPr>
            <a:endParaRPr>
              <a:solidFill>
                <a:schemeClr val="dk1"/>
              </a:solidFill>
              <a:highlight>
                <a:schemeClr val="lt1"/>
              </a:highlight>
              <a:latin typeface="Open Sans"/>
              <a:ea typeface="Open Sans"/>
              <a:cs typeface="Open Sans"/>
              <a:sym typeface="Open Sans"/>
            </a:endParaRPr>
          </a:p>
          <a:p>
            <a:pPr marL="0" lvl="0" indent="0" algn="l" rtl="0">
              <a:spcBef>
                <a:spcPts val="0"/>
              </a:spcBef>
              <a:spcAft>
                <a:spcPts val="0"/>
              </a:spcAft>
              <a:buNone/>
            </a:pPr>
            <a:endParaRPr>
              <a:solidFill>
                <a:schemeClr val="dk1"/>
              </a:solidFill>
              <a:highlight>
                <a:schemeClr val="lt1"/>
              </a:highlight>
              <a:latin typeface="Open Sans"/>
              <a:ea typeface="Open Sans"/>
              <a:cs typeface="Open Sans"/>
              <a:sym typeface="Open Sans"/>
            </a:endParaRPr>
          </a:p>
          <a:p>
            <a:pPr marL="0" lvl="0" indent="0" algn="l" rtl="0">
              <a:spcBef>
                <a:spcPts val="0"/>
              </a:spcBef>
              <a:spcAft>
                <a:spcPts val="0"/>
              </a:spcAft>
              <a:buNone/>
            </a:pPr>
            <a:endParaRPr>
              <a:solidFill>
                <a:schemeClr val="dk1"/>
              </a:solidFill>
              <a:highlight>
                <a:schemeClr val="lt1"/>
              </a:highlight>
              <a:latin typeface="Open Sans"/>
              <a:ea typeface="Open Sans"/>
              <a:cs typeface="Open Sans"/>
              <a:sym typeface="Open Sans"/>
            </a:endParaRPr>
          </a:p>
          <a:p>
            <a:pPr marL="914400" lvl="0" indent="0" algn="l" rtl="0">
              <a:spcBef>
                <a:spcPts val="0"/>
              </a:spcBef>
              <a:spcAft>
                <a:spcPts val="0"/>
              </a:spcAft>
              <a:buNone/>
            </a:pPr>
            <a:endParaRPr>
              <a:solidFill>
                <a:schemeClr val="dk1"/>
              </a:solidFill>
              <a:highlight>
                <a:schemeClr val="lt1"/>
              </a:highlight>
              <a:latin typeface="Open Sans"/>
              <a:ea typeface="Open Sans"/>
              <a:cs typeface="Open Sans"/>
              <a:sym typeface="Open Sans"/>
            </a:endParaRPr>
          </a:p>
          <a:p>
            <a:pPr marL="914400" lvl="0" indent="0" algn="l" rtl="0">
              <a:spcBef>
                <a:spcPts val="0"/>
              </a:spcBef>
              <a:spcAft>
                <a:spcPts val="0"/>
              </a:spcAft>
              <a:buSzPts val="1100"/>
              <a:buNone/>
            </a:pPr>
            <a:endParaRPr sz="1200" i="1">
              <a:solidFill>
                <a:srgbClr val="333333"/>
              </a:solidFill>
              <a:latin typeface="Open Sans"/>
              <a:ea typeface="Open Sans"/>
              <a:cs typeface="Open Sans"/>
              <a:sym typeface="Open Sans"/>
            </a:endParaRPr>
          </a:p>
        </p:txBody>
      </p:sp>
      <p:pic>
        <p:nvPicPr>
          <p:cNvPr id="71" name="Google Shape;71;p14" descr="Icon&#10;&#10;Description automatically generated"/>
          <p:cNvPicPr preferRelativeResize="0"/>
          <p:nvPr/>
        </p:nvPicPr>
        <p:blipFill rotWithShape="1">
          <a:blip r:embed="rId3">
            <a:alphaModFix amt="20000"/>
          </a:blip>
          <a:srcRect/>
          <a:stretch/>
        </p:blipFill>
        <p:spPr>
          <a:xfrm>
            <a:off x="7479050" y="73563"/>
            <a:ext cx="1644700" cy="4996374"/>
          </a:xfrm>
          <a:prstGeom prst="rect">
            <a:avLst/>
          </a:prstGeom>
          <a:noFill/>
          <a:ln>
            <a:noFill/>
          </a:ln>
        </p:spPr>
      </p:pic>
      <p:sp>
        <p:nvSpPr>
          <p:cNvPr id="72" name="Google Shape;72;p14"/>
          <p:cNvSpPr txBox="1"/>
          <p:nvPr/>
        </p:nvSpPr>
        <p:spPr>
          <a:xfrm>
            <a:off x="275150" y="232175"/>
            <a:ext cx="72039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endParaRPr/>
          </a:p>
        </p:txBody>
      </p:sp>
      <p:sp>
        <p:nvSpPr>
          <p:cNvPr id="73" name="Google Shape;73;p14"/>
          <p:cNvSpPr txBox="1"/>
          <p:nvPr/>
        </p:nvSpPr>
        <p:spPr>
          <a:xfrm>
            <a:off x="5836975" y="2174475"/>
            <a:ext cx="675900" cy="307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 sz="800">
                <a:solidFill>
                  <a:schemeClr val="dk1"/>
                </a:solidFill>
              </a:rPr>
              <a:t>(Aho, n.d.)</a:t>
            </a:r>
            <a:endParaRPr sz="1200"/>
          </a:p>
        </p:txBody>
      </p:sp>
      <p:pic>
        <p:nvPicPr>
          <p:cNvPr id="74" name="Google Shape;74;p14" descr="Icon&#10;&#10;Description automatically generated"/>
          <p:cNvPicPr preferRelativeResize="0"/>
          <p:nvPr/>
        </p:nvPicPr>
        <p:blipFill rotWithShape="1">
          <a:blip r:embed="rId3">
            <a:alphaModFix amt="20000"/>
          </a:blip>
          <a:srcRect/>
          <a:stretch/>
        </p:blipFill>
        <p:spPr>
          <a:xfrm>
            <a:off x="-20275" y="-12"/>
            <a:ext cx="1644700" cy="4996374"/>
          </a:xfrm>
          <a:prstGeom prst="rect">
            <a:avLst/>
          </a:prstGeom>
          <a:noFill/>
          <a:ln>
            <a:noFill/>
          </a:ln>
        </p:spPr>
      </p:pic>
      <p:pic>
        <p:nvPicPr>
          <p:cNvPr id="75" name="Google Shape;75;p14"/>
          <p:cNvPicPr preferRelativeResize="0"/>
          <p:nvPr/>
        </p:nvPicPr>
        <p:blipFill>
          <a:blip r:embed="rId4">
            <a:alphaModFix/>
          </a:blip>
          <a:stretch>
            <a:fillRect/>
          </a:stretch>
        </p:blipFill>
        <p:spPr>
          <a:xfrm>
            <a:off x="1077075" y="169700"/>
            <a:ext cx="6854200" cy="4804100"/>
          </a:xfrm>
          <a:prstGeom prst="rect">
            <a:avLst/>
          </a:prstGeom>
          <a:noFill/>
          <a:ln w="76200" cap="flat" cmpd="sng">
            <a:solidFill>
              <a:schemeClr val="dk2"/>
            </a:solidFill>
            <a:prstDash val="solid"/>
            <a:round/>
            <a:headEnd type="none" w="sm" len="sm"/>
            <a:tailEnd type="none" w="sm" len="sm"/>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A9D8E2"/>
        </a:solidFill>
        <a:effectLst/>
      </p:bgPr>
    </p:bg>
    <p:spTree>
      <p:nvGrpSpPr>
        <p:cNvPr id="1" name="Shape 228"/>
        <p:cNvGrpSpPr/>
        <p:nvPr/>
      </p:nvGrpSpPr>
      <p:grpSpPr>
        <a:xfrm>
          <a:off x="0" y="0"/>
          <a:ext cx="0" cy="0"/>
          <a:chOff x="0" y="0"/>
          <a:chExt cx="0" cy="0"/>
        </a:xfrm>
      </p:grpSpPr>
      <p:sp>
        <p:nvSpPr>
          <p:cNvPr id="229" name="Google Shape;229;p32"/>
          <p:cNvSpPr txBox="1">
            <a:spLocks noGrp="1"/>
          </p:cNvSpPr>
          <p:nvPr>
            <p:ph type="subTitle" idx="1"/>
          </p:nvPr>
        </p:nvSpPr>
        <p:spPr>
          <a:xfrm>
            <a:off x="252575" y="817850"/>
            <a:ext cx="8520600" cy="4059600"/>
          </a:xfrm>
          <a:prstGeom prst="rect">
            <a:avLst/>
          </a:prstGeom>
          <a:noFill/>
          <a:ln w="9525" cap="flat" cmpd="sng">
            <a:solidFill>
              <a:srgbClr val="CC0000"/>
            </a:solidFill>
            <a:prstDash val="solid"/>
            <a:round/>
            <a:headEnd type="none" w="sm" len="sm"/>
            <a:tailEnd type="none" w="sm" len="sm"/>
          </a:ln>
        </p:spPr>
        <p:txBody>
          <a:bodyPr spcFirstLastPara="1" wrap="square" lIns="91425" tIns="91425" rIns="91425" bIns="91425" anchor="t" anchorCtr="0">
            <a:normAutofit fontScale="77500" lnSpcReduction="20000"/>
          </a:bodyPr>
          <a:lstStyle/>
          <a:p>
            <a:pPr marL="0" lvl="0" indent="0" algn="l" rtl="0">
              <a:spcBef>
                <a:spcPts val="0"/>
              </a:spcBef>
              <a:spcAft>
                <a:spcPts val="0"/>
              </a:spcAft>
              <a:buNone/>
            </a:pPr>
            <a:endParaRPr sz="1695">
              <a:solidFill>
                <a:srgbClr val="000000"/>
              </a:solidFill>
            </a:endParaRPr>
          </a:p>
          <a:p>
            <a:pPr marL="457200" lvl="0" indent="-292576" algn="l" rtl="0">
              <a:spcBef>
                <a:spcPts val="0"/>
              </a:spcBef>
              <a:spcAft>
                <a:spcPts val="0"/>
              </a:spcAft>
              <a:buClr>
                <a:schemeClr val="dk1"/>
              </a:buClr>
              <a:buSzPct val="76687"/>
              <a:buChar char="●"/>
            </a:pPr>
            <a:r>
              <a:rPr lang="en" sz="1695">
                <a:solidFill>
                  <a:srgbClr val="000000"/>
                </a:solidFill>
              </a:rPr>
              <a:t>Being accepted and sharing experiences provides an opportunity to know what is in the kete mokopuna will bring to kura as Funds of Knowledge Luis et al. (1992)</a:t>
            </a:r>
            <a:r>
              <a:rPr lang="en" sz="1575">
                <a:solidFill>
                  <a:srgbClr val="333333"/>
                </a:solidFill>
                <a:highlight>
                  <a:schemeClr val="lt1"/>
                </a:highlight>
                <a:latin typeface="Open Sans"/>
                <a:ea typeface="Open Sans"/>
                <a:cs typeface="Open Sans"/>
                <a:sym typeface="Open Sans"/>
              </a:rPr>
              <a:t> </a:t>
            </a:r>
            <a:endParaRPr sz="1575">
              <a:solidFill>
                <a:srgbClr val="333333"/>
              </a:solidFill>
              <a:highlight>
                <a:schemeClr val="lt1"/>
              </a:highlight>
              <a:latin typeface="Open Sans"/>
              <a:ea typeface="Open Sans"/>
              <a:cs typeface="Open Sans"/>
              <a:sym typeface="Open Sans"/>
            </a:endParaRPr>
          </a:p>
          <a:p>
            <a:pPr marL="457200" lvl="0" indent="0" algn="l" rtl="0">
              <a:spcBef>
                <a:spcPts val="0"/>
              </a:spcBef>
              <a:spcAft>
                <a:spcPts val="0"/>
              </a:spcAft>
              <a:buNone/>
            </a:pPr>
            <a:endParaRPr sz="1575">
              <a:solidFill>
                <a:srgbClr val="333333"/>
              </a:solidFill>
              <a:highlight>
                <a:schemeClr val="lt1"/>
              </a:highlight>
              <a:latin typeface="Open Sans"/>
              <a:ea typeface="Open Sans"/>
              <a:cs typeface="Open Sans"/>
              <a:sym typeface="Open Sans"/>
            </a:endParaRPr>
          </a:p>
          <a:p>
            <a:pPr marL="457200" lvl="0" indent="0" algn="l" rtl="0">
              <a:lnSpc>
                <a:spcPct val="100000"/>
              </a:lnSpc>
              <a:spcBef>
                <a:spcPts val="0"/>
              </a:spcBef>
              <a:spcAft>
                <a:spcPts val="0"/>
              </a:spcAft>
              <a:buNone/>
            </a:pPr>
            <a:r>
              <a:rPr lang="en" sz="1695" b="1" i="1">
                <a:solidFill>
                  <a:srgbClr val="0000FF"/>
                </a:solidFill>
              </a:rPr>
              <a:t>‘Making a safe environment for our whānau, where parents feel they can talk &amp; share’ Kaiako</a:t>
            </a:r>
            <a:endParaRPr sz="1695" b="1" i="1">
              <a:solidFill>
                <a:srgbClr val="0000FF"/>
              </a:solidFill>
            </a:endParaRPr>
          </a:p>
          <a:p>
            <a:pPr marL="457200" lvl="0" indent="0" algn="l" rtl="0">
              <a:lnSpc>
                <a:spcPct val="100000"/>
              </a:lnSpc>
              <a:spcBef>
                <a:spcPts val="0"/>
              </a:spcBef>
              <a:spcAft>
                <a:spcPts val="0"/>
              </a:spcAft>
              <a:buNone/>
            </a:pPr>
            <a:r>
              <a:rPr lang="en" sz="1695" b="1" i="1">
                <a:solidFill>
                  <a:srgbClr val="0000FF"/>
                </a:solidFill>
              </a:rPr>
              <a:t>‘We tell them (whānau)- You are the right person, you are the expert on your child. We champion that’. ECE Kaiako</a:t>
            </a:r>
            <a:endParaRPr sz="1695" b="1" i="1">
              <a:solidFill>
                <a:srgbClr val="0000FF"/>
              </a:solidFill>
            </a:endParaRPr>
          </a:p>
          <a:p>
            <a:pPr marL="457200" lvl="0" indent="0" algn="l" rtl="0">
              <a:lnSpc>
                <a:spcPct val="80000"/>
              </a:lnSpc>
              <a:spcBef>
                <a:spcPts val="0"/>
              </a:spcBef>
              <a:spcAft>
                <a:spcPts val="0"/>
              </a:spcAft>
              <a:buNone/>
            </a:pPr>
            <a:endParaRPr sz="1575" i="1">
              <a:solidFill>
                <a:srgbClr val="0000FF"/>
              </a:solidFill>
              <a:highlight>
                <a:schemeClr val="lt1"/>
              </a:highlight>
              <a:latin typeface="Open Sans"/>
              <a:ea typeface="Open Sans"/>
              <a:cs typeface="Open Sans"/>
              <a:sym typeface="Open Sans"/>
            </a:endParaRPr>
          </a:p>
          <a:p>
            <a:pPr marL="457200" marR="0" lvl="0" indent="-292576" algn="l" rtl="0">
              <a:lnSpc>
                <a:spcPct val="100000"/>
              </a:lnSpc>
              <a:spcBef>
                <a:spcPts val="0"/>
              </a:spcBef>
              <a:spcAft>
                <a:spcPts val="0"/>
              </a:spcAft>
              <a:buClr>
                <a:schemeClr val="dk1"/>
              </a:buClr>
              <a:buSzPct val="76687"/>
              <a:buChar char="●"/>
            </a:pPr>
            <a:r>
              <a:rPr lang="en" sz="1695">
                <a:solidFill>
                  <a:srgbClr val="000000"/>
                </a:solidFill>
              </a:rPr>
              <a:t>Te Tāhuhu o Te Mātauranga Ministry of Education (2022b) Ka Hikitia - Ka Hāpaitia states that productive partnerships support strong relationships between learners and whānau, hapū, iwi, educators and others to support excellent outcomes.</a:t>
            </a:r>
            <a:endParaRPr sz="1575">
              <a:solidFill>
                <a:srgbClr val="333333"/>
              </a:solidFill>
              <a:highlight>
                <a:schemeClr val="lt1"/>
              </a:highlight>
              <a:latin typeface="Open Sans"/>
              <a:ea typeface="Open Sans"/>
              <a:cs typeface="Open Sans"/>
              <a:sym typeface="Open Sans"/>
            </a:endParaRPr>
          </a:p>
          <a:p>
            <a:pPr marL="457200" lvl="0" indent="0" algn="l" rtl="0">
              <a:spcBef>
                <a:spcPts val="0"/>
              </a:spcBef>
              <a:spcAft>
                <a:spcPts val="0"/>
              </a:spcAft>
              <a:buNone/>
            </a:pPr>
            <a:endParaRPr sz="1575">
              <a:solidFill>
                <a:srgbClr val="333333"/>
              </a:solidFill>
              <a:highlight>
                <a:schemeClr val="lt1"/>
              </a:highlight>
              <a:latin typeface="Open Sans"/>
              <a:ea typeface="Open Sans"/>
              <a:cs typeface="Open Sans"/>
              <a:sym typeface="Open Sans"/>
            </a:endParaRPr>
          </a:p>
          <a:p>
            <a:pPr marL="457200" lvl="0" indent="0" algn="l" rtl="0">
              <a:spcBef>
                <a:spcPts val="0"/>
              </a:spcBef>
              <a:spcAft>
                <a:spcPts val="0"/>
              </a:spcAft>
              <a:buNone/>
            </a:pPr>
            <a:r>
              <a:rPr lang="en" sz="1695" b="1" i="1">
                <a:solidFill>
                  <a:srgbClr val="0000FF"/>
                </a:solidFill>
              </a:rPr>
              <a:t>“Teachers listening to students, get to know them and learn what is important to them. Include learning about their strengths, interests and learning needs to use these as the foundation for an engaging learning programme.” RTLB</a:t>
            </a:r>
            <a:endParaRPr sz="1962" b="1" i="1">
              <a:solidFill>
                <a:srgbClr val="0000FF"/>
              </a:solidFill>
              <a:highlight>
                <a:schemeClr val="lt1"/>
              </a:highlight>
              <a:latin typeface="Open Sans"/>
              <a:ea typeface="Open Sans"/>
              <a:cs typeface="Open Sans"/>
              <a:sym typeface="Open Sans"/>
            </a:endParaRPr>
          </a:p>
          <a:p>
            <a:pPr marL="457200" lvl="0" indent="0" algn="l" rtl="0">
              <a:spcBef>
                <a:spcPts val="0"/>
              </a:spcBef>
              <a:spcAft>
                <a:spcPts val="0"/>
              </a:spcAft>
              <a:buNone/>
            </a:pPr>
            <a:endParaRPr sz="1575" b="1" i="1">
              <a:solidFill>
                <a:srgbClr val="0000FF"/>
              </a:solidFill>
              <a:highlight>
                <a:schemeClr val="lt1"/>
              </a:highlight>
              <a:latin typeface="Open Sans"/>
              <a:ea typeface="Open Sans"/>
              <a:cs typeface="Open Sans"/>
              <a:sym typeface="Open Sans"/>
            </a:endParaRPr>
          </a:p>
          <a:p>
            <a:pPr marL="457200" marR="0" lvl="0" indent="-292576" algn="l" rtl="0">
              <a:lnSpc>
                <a:spcPct val="100000"/>
              </a:lnSpc>
              <a:spcBef>
                <a:spcPts val="0"/>
              </a:spcBef>
              <a:spcAft>
                <a:spcPts val="0"/>
              </a:spcAft>
              <a:buClr>
                <a:schemeClr val="dk1"/>
              </a:buClr>
              <a:buSzPct val="76687"/>
              <a:buChar char="●"/>
            </a:pPr>
            <a:r>
              <a:rPr lang="en" sz="1695">
                <a:solidFill>
                  <a:srgbClr val="000000"/>
                </a:solidFill>
              </a:rPr>
              <a:t>When whānau and educators are seen as equal partners mokopuna are more likely to transition successfully (ERO, 2015)</a:t>
            </a:r>
            <a:endParaRPr sz="1575" b="1" i="1">
              <a:solidFill>
                <a:srgbClr val="0000FF"/>
              </a:solidFill>
              <a:highlight>
                <a:schemeClr val="lt1"/>
              </a:highlight>
              <a:latin typeface="Open Sans"/>
              <a:ea typeface="Open Sans"/>
              <a:cs typeface="Open Sans"/>
              <a:sym typeface="Open Sans"/>
            </a:endParaRPr>
          </a:p>
          <a:p>
            <a:pPr marL="457200" lvl="0" indent="0" algn="l" rtl="0">
              <a:lnSpc>
                <a:spcPct val="80000"/>
              </a:lnSpc>
              <a:spcBef>
                <a:spcPts val="0"/>
              </a:spcBef>
              <a:spcAft>
                <a:spcPts val="0"/>
              </a:spcAft>
              <a:buNone/>
            </a:pPr>
            <a:endParaRPr sz="1575" i="1">
              <a:solidFill>
                <a:srgbClr val="0000FF"/>
              </a:solidFill>
              <a:highlight>
                <a:schemeClr val="lt1"/>
              </a:highlight>
              <a:latin typeface="Open Sans"/>
              <a:ea typeface="Open Sans"/>
              <a:cs typeface="Open Sans"/>
              <a:sym typeface="Open Sans"/>
            </a:endParaRPr>
          </a:p>
          <a:p>
            <a:pPr marL="457200" lvl="0" indent="-292576" algn="l" rtl="0">
              <a:spcBef>
                <a:spcPts val="0"/>
              </a:spcBef>
              <a:spcAft>
                <a:spcPts val="0"/>
              </a:spcAft>
              <a:buClr>
                <a:schemeClr val="dk1"/>
              </a:buClr>
              <a:buSzPct val="76687"/>
              <a:buChar char="●"/>
            </a:pPr>
            <a:r>
              <a:rPr lang="en" sz="1695">
                <a:solidFill>
                  <a:srgbClr val="000000"/>
                </a:solidFill>
              </a:rPr>
              <a:t>Being able to live our values, seeing themselves in the new environment (CORE Education, 2017) are important to reflect on when considering what belonging looks and feels like for mokopuna and whānau.</a:t>
            </a:r>
            <a:endParaRPr sz="1575">
              <a:solidFill>
                <a:srgbClr val="333333"/>
              </a:solidFill>
              <a:highlight>
                <a:schemeClr val="lt1"/>
              </a:highlight>
              <a:latin typeface="Open Sans"/>
              <a:ea typeface="Open Sans"/>
              <a:cs typeface="Open Sans"/>
              <a:sym typeface="Open Sans"/>
            </a:endParaRPr>
          </a:p>
          <a:p>
            <a:pPr marL="457200" lvl="0" indent="0" algn="l" rtl="0">
              <a:spcBef>
                <a:spcPts val="0"/>
              </a:spcBef>
              <a:spcAft>
                <a:spcPts val="0"/>
              </a:spcAft>
              <a:buNone/>
            </a:pPr>
            <a:endParaRPr sz="1575" b="1">
              <a:solidFill>
                <a:srgbClr val="333333"/>
              </a:solidFill>
              <a:highlight>
                <a:schemeClr val="lt1"/>
              </a:highlight>
              <a:latin typeface="Open Sans"/>
              <a:ea typeface="Open Sans"/>
              <a:cs typeface="Open Sans"/>
              <a:sym typeface="Open Sans"/>
            </a:endParaRPr>
          </a:p>
          <a:p>
            <a:pPr marL="457200" lvl="0" indent="0" algn="l" rtl="0">
              <a:spcBef>
                <a:spcPts val="0"/>
              </a:spcBef>
              <a:spcAft>
                <a:spcPts val="0"/>
              </a:spcAft>
              <a:buNone/>
            </a:pPr>
            <a:r>
              <a:rPr lang="en" sz="1695" b="1" i="1">
                <a:solidFill>
                  <a:srgbClr val="0000FF"/>
                </a:solidFill>
              </a:rPr>
              <a:t>‘The children’s sense of belonging- that is the key. That they actually feel that they can and do belong in their new space. Developing friendships and making connections with the teacher and the children’ Kaiako</a:t>
            </a:r>
            <a:endParaRPr sz="1300">
              <a:solidFill>
                <a:srgbClr val="333333"/>
              </a:solidFill>
              <a:highlight>
                <a:schemeClr val="lt1"/>
              </a:highlight>
              <a:latin typeface="Open Sans"/>
              <a:ea typeface="Open Sans"/>
              <a:cs typeface="Open Sans"/>
              <a:sym typeface="Open Sans"/>
            </a:endParaRPr>
          </a:p>
        </p:txBody>
      </p:sp>
      <p:pic>
        <p:nvPicPr>
          <p:cNvPr id="230" name="Google Shape;230;p32" descr="Icon&#10;&#10;Description automatically generated"/>
          <p:cNvPicPr preferRelativeResize="0"/>
          <p:nvPr/>
        </p:nvPicPr>
        <p:blipFill rotWithShape="1">
          <a:blip r:embed="rId3">
            <a:alphaModFix amt="20000"/>
          </a:blip>
          <a:srcRect/>
          <a:stretch/>
        </p:blipFill>
        <p:spPr>
          <a:xfrm>
            <a:off x="7479025" y="0"/>
            <a:ext cx="1644700" cy="4996374"/>
          </a:xfrm>
          <a:prstGeom prst="rect">
            <a:avLst/>
          </a:prstGeom>
          <a:noFill/>
          <a:ln>
            <a:noFill/>
          </a:ln>
        </p:spPr>
      </p:pic>
      <p:pic>
        <p:nvPicPr>
          <p:cNvPr id="231" name="Google Shape;231;p32"/>
          <p:cNvPicPr preferRelativeResize="0"/>
          <p:nvPr/>
        </p:nvPicPr>
        <p:blipFill>
          <a:blip r:embed="rId4">
            <a:alphaModFix/>
          </a:blip>
          <a:stretch>
            <a:fillRect/>
          </a:stretch>
        </p:blipFill>
        <p:spPr>
          <a:xfrm>
            <a:off x="252575" y="153025"/>
            <a:ext cx="2510524" cy="567250"/>
          </a:xfrm>
          <a:prstGeom prst="rect">
            <a:avLst/>
          </a:prstGeom>
          <a:noFill/>
          <a:ln w="38100" cap="flat" cmpd="sng">
            <a:solidFill>
              <a:srgbClr val="CC0000"/>
            </a:solidFill>
            <a:prstDash val="solid"/>
            <a:round/>
            <a:headEnd type="none" w="sm" len="sm"/>
            <a:tailEnd type="none" w="sm" len="sm"/>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pic>
        <p:nvPicPr>
          <p:cNvPr id="236" name="Google Shape;236;p33" descr="Icon&#10;&#10;Description automatically generated"/>
          <p:cNvPicPr preferRelativeResize="0"/>
          <p:nvPr/>
        </p:nvPicPr>
        <p:blipFill rotWithShape="1">
          <a:blip r:embed="rId3">
            <a:alphaModFix amt="57000"/>
          </a:blip>
          <a:srcRect/>
          <a:stretch/>
        </p:blipFill>
        <p:spPr>
          <a:xfrm>
            <a:off x="10904598" y="3491275"/>
            <a:ext cx="2052625" cy="5287075"/>
          </a:xfrm>
          <a:prstGeom prst="rect">
            <a:avLst/>
          </a:prstGeom>
          <a:noFill/>
          <a:ln>
            <a:noFill/>
          </a:ln>
        </p:spPr>
      </p:pic>
      <p:sp>
        <p:nvSpPr>
          <p:cNvPr id="237" name="Google Shape;237;p33"/>
          <p:cNvSpPr/>
          <p:nvPr/>
        </p:nvSpPr>
        <p:spPr>
          <a:xfrm>
            <a:off x="-20275" y="0"/>
            <a:ext cx="9144000" cy="5143500"/>
          </a:xfrm>
          <a:custGeom>
            <a:avLst/>
            <a:gdLst/>
            <a:ahLst/>
            <a:cxnLst/>
            <a:rect l="l" t="t" r="r" b="b"/>
            <a:pathLst>
              <a:path w="16256000" h="9144000" extrusionOk="0">
                <a:moveTo>
                  <a:pt x="16256000" y="0"/>
                </a:moveTo>
                <a:lnTo>
                  <a:pt x="0" y="0"/>
                </a:lnTo>
                <a:lnTo>
                  <a:pt x="0" y="9144000"/>
                </a:lnTo>
                <a:lnTo>
                  <a:pt x="16256000" y="9144000"/>
                </a:lnTo>
                <a:lnTo>
                  <a:pt x="16256000" y="0"/>
                </a:lnTo>
                <a:close/>
              </a:path>
            </a:pathLst>
          </a:custGeom>
          <a:solidFill>
            <a:srgbClr val="A9D8E2"/>
          </a:solidFill>
          <a:ln>
            <a:noFill/>
          </a:ln>
        </p:spPr>
        <p:txBody>
          <a:bodyPr spcFirstLastPara="1" wrap="square" lIns="0" tIns="0" rIns="0" bIns="0" anchor="t" anchorCtr="0">
            <a:noAutofit/>
          </a:bodyPr>
          <a:lstStyle/>
          <a:p>
            <a:pPr marL="0" lvl="0" indent="0" algn="l" rtl="0">
              <a:spcBef>
                <a:spcPts val="0"/>
              </a:spcBef>
              <a:spcAft>
                <a:spcPts val="0"/>
              </a:spcAft>
              <a:buClr>
                <a:schemeClr val="dk1"/>
              </a:buClr>
              <a:buSzPts val="1100"/>
              <a:buFont typeface="Arial"/>
              <a:buNone/>
            </a:pPr>
            <a:r>
              <a:rPr lang="en" sz="1100">
                <a:solidFill>
                  <a:schemeClr val="dk1"/>
                </a:solidFill>
              </a:rPr>
              <a:t>		 	 	 		</a:t>
            </a:r>
            <a:endParaRPr sz="1100">
              <a:solidFill>
                <a:schemeClr val="dk1"/>
              </a:solidFill>
            </a:endParaRPr>
          </a:p>
          <a:p>
            <a:pPr marL="0" lvl="0" indent="0" algn="l" rtl="0">
              <a:spcBef>
                <a:spcPts val="0"/>
              </a:spcBef>
              <a:spcAft>
                <a:spcPts val="0"/>
              </a:spcAft>
              <a:buClr>
                <a:schemeClr val="dk1"/>
              </a:buClr>
              <a:buSzPts val="1100"/>
              <a:buFont typeface="Arial"/>
              <a:buNone/>
            </a:pPr>
            <a:r>
              <a:rPr lang="en" sz="1100">
                <a:solidFill>
                  <a:schemeClr val="dk1"/>
                </a:solidFill>
              </a:rPr>
              <a:t>			</a:t>
            </a:r>
            <a:endParaRPr sz="1100">
              <a:solidFill>
                <a:schemeClr val="dk1"/>
              </a:solidFill>
            </a:endParaRPr>
          </a:p>
          <a:p>
            <a:pPr marL="0" lvl="0" indent="0" algn="l" rtl="0">
              <a:spcBef>
                <a:spcPts val="0"/>
              </a:spcBef>
              <a:spcAft>
                <a:spcPts val="0"/>
              </a:spcAft>
              <a:buClr>
                <a:schemeClr val="dk1"/>
              </a:buClr>
              <a:buSzPts val="1100"/>
              <a:buFont typeface="Arial"/>
              <a:buNone/>
            </a:pPr>
            <a:r>
              <a:rPr lang="en" sz="1100">
                <a:solidFill>
                  <a:schemeClr val="dk1"/>
                </a:solidFill>
              </a:rPr>
              <a:t>				</a:t>
            </a:r>
            <a:endParaRPr sz="1100">
              <a:solidFill>
                <a:schemeClr val="dk1"/>
              </a:solidFill>
            </a:endParaRPr>
          </a:p>
          <a:p>
            <a:pPr marL="0" lvl="0" indent="0" algn="l" rtl="0">
              <a:spcBef>
                <a:spcPts val="0"/>
              </a:spcBef>
              <a:spcAft>
                <a:spcPts val="0"/>
              </a:spcAft>
              <a:buClr>
                <a:schemeClr val="dk1"/>
              </a:buClr>
              <a:buSzPts val="1100"/>
              <a:buFont typeface="Arial"/>
              <a:buNone/>
            </a:pPr>
            <a:r>
              <a:rPr lang="en" sz="1100">
                <a:solidFill>
                  <a:schemeClr val="dk1"/>
                </a:solidFill>
              </a:rPr>
              <a:t>					</a:t>
            </a:r>
            <a:endParaRPr sz="1100">
              <a:solidFill>
                <a:schemeClr val="dk1"/>
              </a:solidFill>
            </a:endParaRPr>
          </a:p>
          <a:p>
            <a:pPr marL="0" lvl="0" indent="0" algn="l" rtl="0">
              <a:spcBef>
                <a:spcPts val="0"/>
              </a:spcBef>
              <a:spcAft>
                <a:spcPts val="0"/>
              </a:spcAft>
              <a:buClr>
                <a:schemeClr val="dk1"/>
              </a:buClr>
              <a:buSzPts val="1100"/>
              <a:buFont typeface="Arial"/>
              <a:buNone/>
            </a:pPr>
            <a:r>
              <a:rPr lang="en" sz="1100">
                <a:solidFill>
                  <a:schemeClr val="dk1"/>
                </a:solidFill>
              </a:rPr>
              <a:t>						</a:t>
            </a:r>
            <a:endParaRPr sz="1100">
              <a:solidFill>
                <a:schemeClr val="dk1"/>
              </a:solidFill>
            </a:endParaRPr>
          </a:p>
          <a:p>
            <a:pPr marL="0" lvl="0" indent="0" algn="l" rtl="0">
              <a:lnSpc>
                <a:spcPct val="115000"/>
              </a:lnSpc>
              <a:spcBef>
                <a:spcPts val="1200"/>
              </a:spcBef>
              <a:spcAft>
                <a:spcPts val="0"/>
              </a:spcAft>
              <a:buClr>
                <a:schemeClr val="dk1"/>
              </a:buClr>
              <a:buSzPts val="1100"/>
              <a:buFont typeface="Arial"/>
              <a:buNone/>
            </a:pPr>
            <a:endParaRPr sz="1200">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 sz="1100">
                <a:solidFill>
                  <a:schemeClr val="dk1"/>
                </a:solidFill>
              </a:rPr>
              <a:t>					</a:t>
            </a:r>
            <a:endParaRPr sz="1100">
              <a:solidFill>
                <a:schemeClr val="dk1"/>
              </a:solidFill>
            </a:endParaRPr>
          </a:p>
          <a:p>
            <a:pPr marL="0" lvl="0" indent="0" algn="l" rtl="0">
              <a:spcBef>
                <a:spcPts val="0"/>
              </a:spcBef>
              <a:spcAft>
                <a:spcPts val="0"/>
              </a:spcAft>
              <a:buClr>
                <a:schemeClr val="dk1"/>
              </a:buClr>
              <a:buSzPts val="1100"/>
              <a:buFont typeface="Arial"/>
              <a:buNone/>
            </a:pPr>
            <a:r>
              <a:rPr lang="en" sz="1100">
                <a:solidFill>
                  <a:schemeClr val="dk1"/>
                </a:solidFill>
              </a:rPr>
              <a:t>				</a:t>
            </a:r>
            <a:endParaRPr sz="1100">
              <a:solidFill>
                <a:schemeClr val="dk1"/>
              </a:solidFill>
            </a:endParaRPr>
          </a:p>
          <a:p>
            <a:pPr marL="0" lvl="0" indent="0" algn="l" rtl="0">
              <a:spcBef>
                <a:spcPts val="0"/>
              </a:spcBef>
              <a:spcAft>
                <a:spcPts val="0"/>
              </a:spcAft>
              <a:buClr>
                <a:schemeClr val="dk1"/>
              </a:buClr>
              <a:buSzPts val="1100"/>
              <a:buFont typeface="Arial"/>
              <a:buNone/>
            </a:pPr>
            <a:r>
              <a:rPr lang="en" sz="1100">
                <a:solidFill>
                  <a:schemeClr val="dk1"/>
                </a:solidFill>
              </a:rPr>
              <a:t>			</a:t>
            </a:r>
            <a:endParaRPr sz="1100">
              <a:solidFill>
                <a:schemeClr val="dk1"/>
              </a:solidFill>
            </a:endParaRPr>
          </a:p>
          <a:p>
            <a:pPr marL="0" lvl="0" indent="0" algn="l" rtl="0">
              <a:spcBef>
                <a:spcPts val="0"/>
              </a:spcBef>
              <a:spcAft>
                <a:spcPts val="0"/>
              </a:spcAft>
              <a:buClr>
                <a:schemeClr val="dk1"/>
              </a:buClr>
              <a:buSzPts val="1100"/>
              <a:buFont typeface="Arial"/>
              <a:buNone/>
            </a:pPr>
            <a:r>
              <a:rPr lang="en" sz="1100">
                <a:solidFill>
                  <a:schemeClr val="dk1"/>
                </a:solidFill>
              </a:rPr>
              <a:t>		</a:t>
            </a:r>
            <a:endParaRPr sz="1100">
              <a:solidFill>
                <a:schemeClr val="dk1"/>
              </a:solidFill>
            </a:endParaRPr>
          </a:p>
        </p:txBody>
      </p:sp>
      <p:pic>
        <p:nvPicPr>
          <p:cNvPr id="238" name="Google Shape;238;p33" descr="Icon&#10;&#10;Description automatically generated"/>
          <p:cNvPicPr preferRelativeResize="0"/>
          <p:nvPr/>
        </p:nvPicPr>
        <p:blipFill rotWithShape="1">
          <a:blip r:embed="rId3">
            <a:alphaModFix amt="20000"/>
          </a:blip>
          <a:srcRect/>
          <a:stretch/>
        </p:blipFill>
        <p:spPr>
          <a:xfrm>
            <a:off x="7479025" y="0"/>
            <a:ext cx="1644700" cy="4996374"/>
          </a:xfrm>
          <a:prstGeom prst="rect">
            <a:avLst/>
          </a:prstGeom>
          <a:noFill/>
          <a:ln>
            <a:noFill/>
          </a:ln>
        </p:spPr>
      </p:pic>
      <p:sp>
        <p:nvSpPr>
          <p:cNvPr id="239" name="Google Shape;239;p33"/>
          <p:cNvSpPr txBox="1"/>
          <p:nvPr/>
        </p:nvSpPr>
        <p:spPr>
          <a:xfrm>
            <a:off x="606350" y="996325"/>
            <a:ext cx="6320700" cy="3786600"/>
          </a:xfrm>
          <a:prstGeom prst="rect">
            <a:avLst/>
          </a:prstGeom>
          <a:noFill/>
          <a:ln w="28575" cap="flat" cmpd="sng">
            <a:solidFill>
              <a:srgbClr val="674EA7"/>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sz="1800" b="1"/>
              <a:t>Mana Motuhake</a:t>
            </a:r>
            <a:endParaRPr sz="1800" b="1"/>
          </a:p>
          <a:p>
            <a:pPr marL="0" lvl="0" indent="0" algn="l" rtl="0">
              <a:spcBef>
                <a:spcPts val="0"/>
              </a:spcBef>
              <a:spcAft>
                <a:spcPts val="0"/>
              </a:spcAft>
              <a:buNone/>
            </a:pPr>
            <a:endParaRPr sz="1800" b="1"/>
          </a:p>
          <a:p>
            <a:pPr marL="0" lvl="0" indent="0" algn="l" rtl="0">
              <a:spcBef>
                <a:spcPts val="0"/>
              </a:spcBef>
              <a:spcAft>
                <a:spcPts val="0"/>
              </a:spcAft>
              <a:buNone/>
            </a:pPr>
            <a:r>
              <a:rPr lang="en" sz="1800" b="1"/>
              <a:t>How well have we acknowledged the team’s contributions, encouraged empowerment and celebrated the successes? </a:t>
            </a:r>
            <a:endParaRPr sz="1800" b="1"/>
          </a:p>
          <a:p>
            <a:pPr marL="0" lvl="0" indent="0" algn="l" rtl="0">
              <a:spcBef>
                <a:spcPts val="0"/>
              </a:spcBef>
              <a:spcAft>
                <a:spcPts val="0"/>
              </a:spcAft>
              <a:buNone/>
            </a:pPr>
            <a:endParaRPr sz="1800" b="1"/>
          </a:p>
          <a:p>
            <a:pPr marL="0" lvl="0" indent="0" algn="l" rtl="0">
              <a:spcBef>
                <a:spcPts val="0"/>
              </a:spcBef>
              <a:spcAft>
                <a:spcPts val="0"/>
              </a:spcAft>
              <a:buNone/>
            </a:pPr>
            <a:r>
              <a:rPr lang="en" sz="1800" b="1"/>
              <a:t>How confident are we that progress will be sustained? What else might be needed?</a:t>
            </a:r>
            <a:endParaRPr sz="1800" b="1"/>
          </a:p>
          <a:p>
            <a:pPr marL="0" lvl="0" indent="0" algn="l" rtl="0">
              <a:spcBef>
                <a:spcPts val="0"/>
              </a:spcBef>
              <a:spcAft>
                <a:spcPts val="0"/>
              </a:spcAft>
              <a:buNone/>
            </a:pPr>
            <a:endParaRPr sz="1800" b="1"/>
          </a:p>
          <a:p>
            <a:pPr marL="0" lvl="0" indent="0" algn="l" rtl="0">
              <a:spcBef>
                <a:spcPts val="0"/>
              </a:spcBef>
              <a:spcAft>
                <a:spcPts val="0"/>
              </a:spcAft>
              <a:buNone/>
            </a:pPr>
            <a:r>
              <a:rPr lang="en" sz="1800" b="1"/>
              <a:t>Connect with mokopuna, whānau and kaiako about the process and to inform the future.</a:t>
            </a:r>
            <a:endParaRPr sz="1800" b="1"/>
          </a:p>
          <a:p>
            <a:pPr marL="0" lvl="0" indent="0" algn="l" rtl="0">
              <a:spcBef>
                <a:spcPts val="0"/>
              </a:spcBef>
              <a:spcAft>
                <a:spcPts val="0"/>
              </a:spcAft>
              <a:buNone/>
            </a:pPr>
            <a:endParaRPr sz="1800" b="1"/>
          </a:p>
          <a:p>
            <a:pPr marL="0" lvl="0" indent="0" algn="l" rtl="0">
              <a:spcBef>
                <a:spcPts val="0"/>
              </a:spcBef>
              <a:spcAft>
                <a:spcPts val="0"/>
              </a:spcAft>
              <a:buNone/>
            </a:pPr>
            <a:r>
              <a:rPr lang="en" sz="1800">
                <a:solidFill>
                  <a:schemeClr val="dk1"/>
                </a:solidFill>
              </a:rPr>
              <a:t>(Ministry of Education Te Tāhuhu o Te Mātauranga, n.d.)</a:t>
            </a:r>
            <a:endParaRPr/>
          </a:p>
        </p:txBody>
      </p:sp>
      <p:sp>
        <p:nvSpPr>
          <p:cNvPr id="240" name="Google Shape;240;p33"/>
          <p:cNvSpPr txBox="1"/>
          <p:nvPr/>
        </p:nvSpPr>
        <p:spPr>
          <a:xfrm>
            <a:off x="606350" y="250900"/>
            <a:ext cx="3084000" cy="646500"/>
          </a:xfrm>
          <a:prstGeom prst="rect">
            <a:avLst/>
          </a:prstGeom>
          <a:solidFill>
            <a:schemeClr val="lt1"/>
          </a:solidFill>
          <a:ln w="38100" cap="flat" cmpd="sng">
            <a:solidFill>
              <a:srgbClr val="674EA7"/>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a:t> </a:t>
            </a:r>
            <a:r>
              <a:rPr lang="en" sz="3000" b="1">
                <a:solidFill>
                  <a:srgbClr val="674EA7"/>
                </a:solidFill>
                <a:latin typeface="Lato"/>
                <a:ea typeface="Lato"/>
                <a:cs typeface="Lato"/>
                <a:sym typeface="Lato"/>
              </a:rPr>
              <a:t>A call to action…</a:t>
            </a:r>
            <a:endParaRPr/>
          </a:p>
        </p:txBody>
      </p:sp>
      <p:sp>
        <p:nvSpPr>
          <p:cNvPr id="241" name="Google Shape;241;p33"/>
          <p:cNvSpPr txBox="1"/>
          <p:nvPr/>
        </p:nvSpPr>
        <p:spPr>
          <a:xfrm>
            <a:off x="7220525" y="1486450"/>
            <a:ext cx="1719900" cy="369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200" b="1">
                <a:solidFill>
                  <a:schemeClr val="dk1"/>
                </a:solidFill>
              </a:rPr>
              <a:t>Te Arotahi (Tailored)</a:t>
            </a:r>
            <a:endParaRPr b="1"/>
          </a:p>
        </p:txBody>
      </p:sp>
      <p:pic>
        <p:nvPicPr>
          <p:cNvPr id="242" name="Google Shape;242;p33"/>
          <p:cNvPicPr preferRelativeResize="0"/>
          <p:nvPr/>
        </p:nvPicPr>
        <p:blipFill>
          <a:blip r:embed="rId4">
            <a:alphaModFix/>
          </a:blip>
          <a:stretch>
            <a:fillRect/>
          </a:stretch>
        </p:blipFill>
        <p:spPr>
          <a:xfrm>
            <a:off x="7209575" y="460575"/>
            <a:ext cx="1733700" cy="866850"/>
          </a:xfrm>
          <a:prstGeom prst="rect">
            <a:avLst/>
          </a:prstGeom>
          <a:noFill/>
          <a:ln w="38100" cap="flat" cmpd="sng">
            <a:solidFill>
              <a:srgbClr val="674EA7"/>
            </a:solidFill>
            <a:prstDash val="solid"/>
            <a:round/>
            <a:headEnd type="none" w="sm" len="sm"/>
            <a:tailEnd type="none" w="sm" len="sm"/>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pic>
        <p:nvPicPr>
          <p:cNvPr id="247" name="Google Shape;247;p34" descr="Icon&#10;&#10;Description automatically generated"/>
          <p:cNvPicPr preferRelativeResize="0"/>
          <p:nvPr/>
        </p:nvPicPr>
        <p:blipFill rotWithShape="1">
          <a:blip r:embed="rId3">
            <a:alphaModFix amt="57000"/>
          </a:blip>
          <a:srcRect/>
          <a:stretch/>
        </p:blipFill>
        <p:spPr>
          <a:xfrm>
            <a:off x="10904598" y="3491275"/>
            <a:ext cx="2052625" cy="5287075"/>
          </a:xfrm>
          <a:prstGeom prst="rect">
            <a:avLst/>
          </a:prstGeom>
          <a:noFill/>
          <a:ln>
            <a:noFill/>
          </a:ln>
        </p:spPr>
      </p:pic>
      <p:sp>
        <p:nvSpPr>
          <p:cNvPr id="248" name="Google Shape;248;p34"/>
          <p:cNvSpPr/>
          <p:nvPr/>
        </p:nvSpPr>
        <p:spPr>
          <a:xfrm>
            <a:off x="-20275" y="0"/>
            <a:ext cx="9144000" cy="5143500"/>
          </a:xfrm>
          <a:custGeom>
            <a:avLst/>
            <a:gdLst/>
            <a:ahLst/>
            <a:cxnLst/>
            <a:rect l="l" t="t" r="r" b="b"/>
            <a:pathLst>
              <a:path w="16256000" h="9144000" extrusionOk="0">
                <a:moveTo>
                  <a:pt x="16256000" y="0"/>
                </a:moveTo>
                <a:lnTo>
                  <a:pt x="0" y="0"/>
                </a:lnTo>
                <a:lnTo>
                  <a:pt x="0" y="9144000"/>
                </a:lnTo>
                <a:lnTo>
                  <a:pt x="16256000" y="9144000"/>
                </a:lnTo>
                <a:lnTo>
                  <a:pt x="16256000" y="0"/>
                </a:lnTo>
                <a:close/>
              </a:path>
            </a:pathLst>
          </a:custGeom>
          <a:solidFill>
            <a:srgbClr val="A9D8E2"/>
          </a:solidFill>
          <a:ln>
            <a:noFill/>
          </a:ln>
        </p:spPr>
        <p:txBody>
          <a:bodyPr spcFirstLastPara="1" wrap="square" lIns="0" tIns="0" rIns="0" bIns="0" anchor="t" anchorCtr="0">
            <a:noAutofit/>
          </a:bodyPr>
          <a:lstStyle/>
          <a:p>
            <a:pPr marL="0" lvl="0" indent="0" algn="l" rtl="0">
              <a:spcBef>
                <a:spcPts val="0"/>
              </a:spcBef>
              <a:spcAft>
                <a:spcPts val="0"/>
              </a:spcAft>
              <a:buClr>
                <a:schemeClr val="dk1"/>
              </a:buClr>
              <a:buSzPts val="1100"/>
              <a:buFont typeface="Arial"/>
              <a:buNone/>
            </a:pPr>
            <a:r>
              <a:rPr lang="en" sz="1100">
                <a:solidFill>
                  <a:schemeClr val="dk1"/>
                </a:solidFill>
              </a:rPr>
              <a:t>		 	 	 		</a:t>
            </a:r>
            <a:endParaRPr sz="1100">
              <a:solidFill>
                <a:schemeClr val="dk1"/>
              </a:solidFill>
            </a:endParaRPr>
          </a:p>
          <a:p>
            <a:pPr marL="0" lvl="0" indent="0" algn="l" rtl="0">
              <a:spcBef>
                <a:spcPts val="0"/>
              </a:spcBef>
              <a:spcAft>
                <a:spcPts val="0"/>
              </a:spcAft>
              <a:buClr>
                <a:schemeClr val="dk1"/>
              </a:buClr>
              <a:buSzPts val="1100"/>
              <a:buFont typeface="Arial"/>
              <a:buNone/>
            </a:pPr>
            <a:r>
              <a:rPr lang="en" sz="1100">
                <a:solidFill>
                  <a:schemeClr val="dk1"/>
                </a:solidFill>
              </a:rPr>
              <a:t>			</a:t>
            </a:r>
            <a:endParaRPr sz="1100">
              <a:solidFill>
                <a:schemeClr val="dk1"/>
              </a:solidFill>
            </a:endParaRPr>
          </a:p>
          <a:p>
            <a:pPr marL="0" lvl="0" indent="0" algn="l" rtl="0">
              <a:spcBef>
                <a:spcPts val="0"/>
              </a:spcBef>
              <a:spcAft>
                <a:spcPts val="0"/>
              </a:spcAft>
              <a:buClr>
                <a:schemeClr val="dk1"/>
              </a:buClr>
              <a:buSzPts val="1100"/>
              <a:buFont typeface="Arial"/>
              <a:buNone/>
            </a:pPr>
            <a:r>
              <a:rPr lang="en" sz="1100">
                <a:solidFill>
                  <a:schemeClr val="dk1"/>
                </a:solidFill>
              </a:rPr>
              <a:t>				</a:t>
            </a:r>
            <a:endParaRPr sz="1100">
              <a:solidFill>
                <a:schemeClr val="dk1"/>
              </a:solidFill>
            </a:endParaRPr>
          </a:p>
          <a:p>
            <a:pPr marL="0" lvl="0" indent="0" algn="l" rtl="0">
              <a:spcBef>
                <a:spcPts val="0"/>
              </a:spcBef>
              <a:spcAft>
                <a:spcPts val="0"/>
              </a:spcAft>
              <a:buClr>
                <a:schemeClr val="dk1"/>
              </a:buClr>
              <a:buSzPts val="1100"/>
              <a:buFont typeface="Arial"/>
              <a:buNone/>
            </a:pPr>
            <a:r>
              <a:rPr lang="en" sz="1100">
                <a:solidFill>
                  <a:schemeClr val="dk1"/>
                </a:solidFill>
              </a:rPr>
              <a:t>					</a:t>
            </a:r>
            <a:endParaRPr sz="1100">
              <a:solidFill>
                <a:schemeClr val="dk1"/>
              </a:solidFill>
            </a:endParaRPr>
          </a:p>
          <a:p>
            <a:pPr marL="0" lvl="0" indent="0" algn="l" rtl="0">
              <a:spcBef>
                <a:spcPts val="0"/>
              </a:spcBef>
              <a:spcAft>
                <a:spcPts val="0"/>
              </a:spcAft>
              <a:buClr>
                <a:schemeClr val="dk1"/>
              </a:buClr>
              <a:buSzPts val="1100"/>
              <a:buFont typeface="Arial"/>
              <a:buNone/>
            </a:pPr>
            <a:r>
              <a:rPr lang="en" sz="1100">
                <a:solidFill>
                  <a:schemeClr val="dk1"/>
                </a:solidFill>
              </a:rPr>
              <a:t>						</a:t>
            </a:r>
            <a:endParaRPr sz="1100">
              <a:solidFill>
                <a:schemeClr val="dk1"/>
              </a:solidFill>
            </a:endParaRPr>
          </a:p>
          <a:p>
            <a:pPr marL="0" lvl="0" indent="0" algn="l" rtl="0">
              <a:lnSpc>
                <a:spcPct val="115000"/>
              </a:lnSpc>
              <a:spcBef>
                <a:spcPts val="1200"/>
              </a:spcBef>
              <a:spcAft>
                <a:spcPts val="0"/>
              </a:spcAft>
              <a:buClr>
                <a:schemeClr val="dk1"/>
              </a:buClr>
              <a:buSzPts val="1100"/>
              <a:buFont typeface="Arial"/>
              <a:buNone/>
            </a:pPr>
            <a:endParaRPr sz="1200">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 sz="1100">
                <a:solidFill>
                  <a:schemeClr val="dk1"/>
                </a:solidFill>
              </a:rPr>
              <a:t>					</a:t>
            </a:r>
            <a:endParaRPr sz="1100">
              <a:solidFill>
                <a:schemeClr val="dk1"/>
              </a:solidFill>
            </a:endParaRPr>
          </a:p>
          <a:p>
            <a:pPr marL="0" lvl="0" indent="0" algn="l" rtl="0">
              <a:spcBef>
                <a:spcPts val="0"/>
              </a:spcBef>
              <a:spcAft>
                <a:spcPts val="0"/>
              </a:spcAft>
              <a:buClr>
                <a:schemeClr val="dk1"/>
              </a:buClr>
              <a:buSzPts val="1100"/>
              <a:buFont typeface="Arial"/>
              <a:buNone/>
            </a:pPr>
            <a:r>
              <a:rPr lang="en" sz="1100">
                <a:solidFill>
                  <a:schemeClr val="dk1"/>
                </a:solidFill>
              </a:rPr>
              <a:t>				</a:t>
            </a:r>
            <a:endParaRPr sz="1100">
              <a:solidFill>
                <a:schemeClr val="dk1"/>
              </a:solidFill>
            </a:endParaRPr>
          </a:p>
          <a:p>
            <a:pPr marL="0" lvl="0" indent="0" algn="l" rtl="0">
              <a:spcBef>
                <a:spcPts val="0"/>
              </a:spcBef>
              <a:spcAft>
                <a:spcPts val="0"/>
              </a:spcAft>
              <a:buClr>
                <a:schemeClr val="dk1"/>
              </a:buClr>
              <a:buSzPts val="1100"/>
              <a:buFont typeface="Arial"/>
              <a:buNone/>
            </a:pPr>
            <a:r>
              <a:rPr lang="en" sz="1100">
                <a:solidFill>
                  <a:schemeClr val="dk1"/>
                </a:solidFill>
              </a:rPr>
              <a:t>			</a:t>
            </a:r>
            <a:endParaRPr sz="1100">
              <a:solidFill>
                <a:schemeClr val="dk1"/>
              </a:solidFill>
            </a:endParaRPr>
          </a:p>
          <a:p>
            <a:pPr marL="0" lvl="0" indent="0" algn="l" rtl="0">
              <a:spcBef>
                <a:spcPts val="0"/>
              </a:spcBef>
              <a:spcAft>
                <a:spcPts val="0"/>
              </a:spcAft>
              <a:buClr>
                <a:schemeClr val="dk1"/>
              </a:buClr>
              <a:buSzPts val="1100"/>
              <a:buFont typeface="Arial"/>
              <a:buNone/>
            </a:pPr>
            <a:r>
              <a:rPr lang="en" sz="1100">
                <a:solidFill>
                  <a:schemeClr val="dk1"/>
                </a:solidFill>
              </a:rPr>
              <a:t>		</a:t>
            </a:r>
            <a:endParaRPr sz="1100">
              <a:solidFill>
                <a:schemeClr val="dk1"/>
              </a:solidFill>
            </a:endParaRPr>
          </a:p>
        </p:txBody>
      </p:sp>
      <p:pic>
        <p:nvPicPr>
          <p:cNvPr id="249" name="Google Shape;249;p34" descr="Icon&#10;&#10;Description automatically generated"/>
          <p:cNvPicPr preferRelativeResize="0"/>
          <p:nvPr/>
        </p:nvPicPr>
        <p:blipFill rotWithShape="1">
          <a:blip r:embed="rId3">
            <a:alphaModFix amt="20000"/>
          </a:blip>
          <a:srcRect/>
          <a:stretch/>
        </p:blipFill>
        <p:spPr>
          <a:xfrm>
            <a:off x="7479025" y="0"/>
            <a:ext cx="1644700" cy="4996374"/>
          </a:xfrm>
          <a:prstGeom prst="rect">
            <a:avLst/>
          </a:prstGeom>
          <a:noFill/>
          <a:ln>
            <a:noFill/>
          </a:ln>
        </p:spPr>
      </p:pic>
      <p:sp>
        <p:nvSpPr>
          <p:cNvPr id="250" name="Google Shape;250;p34"/>
          <p:cNvSpPr txBox="1"/>
          <p:nvPr/>
        </p:nvSpPr>
        <p:spPr>
          <a:xfrm>
            <a:off x="501800" y="313625"/>
            <a:ext cx="6021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grpSp>
        <p:nvGrpSpPr>
          <p:cNvPr id="251" name="Google Shape;251;p34"/>
          <p:cNvGrpSpPr/>
          <p:nvPr/>
        </p:nvGrpSpPr>
        <p:grpSpPr>
          <a:xfrm>
            <a:off x="0" y="0"/>
            <a:ext cx="9144000" cy="5143500"/>
            <a:chOff x="0" y="0"/>
            <a:chExt cx="16256000" cy="9144000"/>
          </a:xfrm>
        </p:grpSpPr>
        <p:pic>
          <p:nvPicPr>
            <p:cNvPr id="252" name="Google Shape;252;p34"/>
            <p:cNvPicPr preferRelativeResize="0"/>
            <p:nvPr/>
          </p:nvPicPr>
          <p:blipFill rotWithShape="1">
            <a:blip r:embed="rId4">
              <a:alphaModFix/>
            </a:blip>
            <a:srcRect/>
            <a:stretch/>
          </p:blipFill>
          <p:spPr>
            <a:xfrm>
              <a:off x="0" y="0"/>
              <a:ext cx="16256000" cy="9143999"/>
            </a:xfrm>
            <a:prstGeom prst="rect">
              <a:avLst/>
            </a:prstGeom>
            <a:noFill/>
            <a:ln>
              <a:noFill/>
            </a:ln>
          </p:spPr>
        </p:pic>
        <p:sp>
          <p:nvSpPr>
            <p:cNvPr id="253" name="Google Shape;253;p34"/>
            <p:cNvSpPr/>
            <p:nvPr/>
          </p:nvSpPr>
          <p:spPr>
            <a:xfrm>
              <a:off x="0" y="0"/>
              <a:ext cx="16256000" cy="9144000"/>
            </a:xfrm>
            <a:custGeom>
              <a:avLst/>
              <a:gdLst/>
              <a:ahLst/>
              <a:cxnLst/>
              <a:rect l="l" t="t" r="r" b="b"/>
              <a:pathLst>
                <a:path w="16256000" h="9144000" extrusionOk="0">
                  <a:moveTo>
                    <a:pt x="16256000" y="0"/>
                  </a:moveTo>
                  <a:lnTo>
                    <a:pt x="0" y="0"/>
                  </a:lnTo>
                  <a:lnTo>
                    <a:pt x="0" y="9144000"/>
                  </a:lnTo>
                  <a:lnTo>
                    <a:pt x="16256000" y="9144000"/>
                  </a:lnTo>
                  <a:lnTo>
                    <a:pt x="16256000" y="0"/>
                  </a:lnTo>
                  <a:close/>
                </a:path>
              </a:pathLst>
            </a:custGeom>
            <a:solidFill>
              <a:srgbClr val="000000">
                <a:alpha val="29409"/>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rgbClr val="FFFFFF"/>
                </a:solidFill>
                <a:latin typeface="Calibri"/>
                <a:ea typeface="Calibri"/>
                <a:cs typeface="Calibri"/>
                <a:sym typeface="Calibri"/>
              </a:endParaRPr>
            </a:p>
          </p:txBody>
        </p:sp>
        <p:sp>
          <p:nvSpPr>
            <p:cNvPr id="254" name="Google Shape;254;p34"/>
            <p:cNvSpPr/>
            <p:nvPr/>
          </p:nvSpPr>
          <p:spPr>
            <a:xfrm>
              <a:off x="0" y="4"/>
              <a:ext cx="16256000" cy="8915400"/>
            </a:xfrm>
            <a:custGeom>
              <a:avLst/>
              <a:gdLst/>
              <a:ahLst/>
              <a:cxnLst/>
              <a:rect l="l" t="t" r="r" b="b"/>
              <a:pathLst>
                <a:path w="16256000" h="9144000" extrusionOk="0">
                  <a:moveTo>
                    <a:pt x="16256000" y="0"/>
                  </a:moveTo>
                  <a:lnTo>
                    <a:pt x="0" y="0"/>
                  </a:lnTo>
                  <a:lnTo>
                    <a:pt x="0" y="9144000"/>
                  </a:lnTo>
                  <a:lnTo>
                    <a:pt x="16256000" y="9144000"/>
                  </a:lnTo>
                  <a:lnTo>
                    <a:pt x="16256000" y="0"/>
                  </a:lnTo>
                  <a:close/>
                </a:path>
              </a:pathLst>
            </a:custGeom>
            <a:solidFill>
              <a:srgbClr val="000000">
                <a:alpha val="9410"/>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rgbClr val="FFFFFF"/>
                </a:solidFill>
                <a:latin typeface="Calibri"/>
                <a:ea typeface="Calibri"/>
                <a:cs typeface="Calibri"/>
                <a:sym typeface="Calibri"/>
              </a:endParaRPr>
            </a:p>
          </p:txBody>
        </p:sp>
      </p:grpSp>
      <p:sp>
        <p:nvSpPr>
          <p:cNvPr id="255" name="Google Shape;255;p34"/>
          <p:cNvSpPr txBox="1"/>
          <p:nvPr/>
        </p:nvSpPr>
        <p:spPr>
          <a:xfrm>
            <a:off x="688050" y="364400"/>
            <a:ext cx="7767900" cy="4525200"/>
          </a:xfrm>
          <a:prstGeom prst="rect">
            <a:avLst/>
          </a:prstGeom>
          <a:noFill/>
          <a:ln w="38100" cap="flat" cmpd="sng">
            <a:solidFill>
              <a:srgbClr val="18A7B8"/>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l" rtl="0">
              <a:spcBef>
                <a:spcPts val="0"/>
              </a:spcBef>
              <a:spcAft>
                <a:spcPts val="0"/>
              </a:spcAft>
              <a:buNone/>
            </a:pPr>
            <a:endParaRPr/>
          </a:p>
          <a:p>
            <a:pPr marL="0" lvl="0" indent="0" algn="ctr" rtl="0">
              <a:spcBef>
                <a:spcPts val="0"/>
              </a:spcBef>
              <a:spcAft>
                <a:spcPts val="0"/>
              </a:spcAft>
              <a:buNone/>
            </a:pPr>
            <a:r>
              <a:rPr lang="en" sz="2200" b="1">
                <a:solidFill>
                  <a:srgbClr val="A9D8E2"/>
                </a:solidFill>
              </a:rPr>
              <a:t>This Poiesis has been created in response to our voices to guide future transition practice by…</a:t>
            </a:r>
            <a:endParaRPr sz="2200" b="1">
              <a:solidFill>
                <a:srgbClr val="A9D8E2"/>
              </a:solidFill>
            </a:endParaRPr>
          </a:p>
          <a:p>
            <a:pPr marL="0" lvl="0" indent="0" algn="ctr" rtl="0">
              <a:spcBef>
                <a:spcPts val="0"/>
              </a:spcBef>
              <a:spcAft>
                <a:spcPts val="0"/>
              </a:spcAft>
              <a:buNone/>
            </a:pPr>
            <a:endParaRPr sz="2200" b="1">
              <a:solidFill>
                <a:srgbClr val="A9D8E2"/>
              </a:solidFill>
            </a:endParaRPr>
          </a:p>
          <a:p>
            <a:pPr marL="0" lvl="0" indent="0" algn="l" rtl="0">
              <a:spcBef>
                <a:spcPts val="0"/>
              </a:spcBef>
              <a:spcAft>
                <a:spcPts val="0"/>
              </a:spcAft>
              <a:buNone/>
            </a:pPr>
            <a:r>
              <a:rPr lang="en" sz="1700">
                <a:solidFill>
                  <a:srgbClr val="A9D8E2"/>
                </a:solidFill>
              </a:rPr>
              <a:t> </a:t>
            </a:r>
            <a:endParaRPr sz="1700">
              <a:solidFill>
                <a:srgbClr val="A9D8E2"/>
              </a:solidFill>
            </a:endParaRPr>
          </a:p>
          <a:p>
            <a:pPr marL="0" lvl="0" indent="0" algn="ctr" rtl="0">
              <a:spcBef>
                <a:spcPts val="0"/>
              </a:spcBef>
              <a:spcAft>
                <a:spcPts val="0"/>
              </a:spcAft>
              <a:buNone/>
            </a:pPr>
            <a:r>
              <a:rPr lang="en" sz="2100">
                <a:solidFill>
                  <a:srgbClr val="A9D8E2"/>
                </a:solidFill>
              </a:rPr>
              <a:t>- strengthening how we collaborate with whānau and kaimahi</a:t>
            </a:r>
            <a:endParaRPr sz="2100">
              <a:solidFill>
                <a:srgbClr val="A9D8E2"/>
              </a:solidFill>
            </a:endParaRPr>
          </a:p>
          <a:p>
            <a:pPr marL="0" lvl="0" indent="0" algn="ctr" rtl="0">
              <a:spcBef>
                <a:spcPts val="0"/>
              </a:spcBef>
              <a:spcAft>
                <a:spcPts val="0"/>
              </a:spcAft>
              <a:buNone/>
            </a:pPr>
            <a:endParaRPr sz="2100">
              <a:solidFill>
                <a:srgbClr val="A9D8E2"/>
              </a:solidFill>
            </a:endParaRPr>
          </a:p>
          <a:p>
            <a:pPr marL="0" lvl="0" indent="0" algn="ctr" rtl="0">
              <a:spcBef>
                <a:spcPts val="0"/>
              </a:spcBef>
              <a:spcAft>
                <a:spcPts val="0"/>
              </a:spcAft>
              <a:buNone/>
            </a:pPr>
            <a:r>
              <a:rPr lang="en" sz="2100">
                <a:solidFill>
                  <a:srgbClr val="A9D8E2"/>
                </a:solidFill>
              </a:rPr>
              <a:t>- being culturally responsive and reflective to Te Tiriti o Waitangi</a:t>
            </a:r>
            <a:endParaRPr sz="2100">
              <a:solidFill>
                <a:srgbClr val="A9D8E2"/>
              </a:solidFill>
            </a:endParaRPr>
          </a:p>
          <a:p>
            <a:pPr marL="0" lvl="0" indent="0" algn="ctr" rtl="0">
              <a:spcBef>
                <a:spcPts val="0"/>
              </a:spcBef>
              <a:spcAft>
                <a:spcPts val="0"/>
              </a:spcAft>
              <a:buNone/>
            </a:pPr>
            <a:endParaRPr sz="2100">
              <a:solidFill>
                <a:srgbClr val="A9D8E2"/>
              </a:solidFill>
            </a:endParaRPr>
          </a:p>
          <a:p>
            <a:pPr marL="0" lvl="0" indent="0" algn="ctr" rtl="0">
              <a:spcBef>
                <a:spcPts val="0"/>
              </a:spcBef>
              <a:spcAft>
                <a:spcPts val="0"/>
              </a:spcAft>
              <a:buNone/>
            </a:pPr>
            <a:r>
              <a:rPr lang="en" sz="2100">
                <a:solidFill>
                  <a:srgbClr val="A9D8E2"/>
                </a:solidFill>
              </a:rPr>
              <a:t> - holding mokopuna at the centre, enabling them to flourish</a:t>
            </a:r>
            <a:endParaRPr sz="2100">
              <a:solidFill>
                <a:srgbClr val="A9D8E2"/>
              </a:solidFill>
            </a:endParaRPr>
          </a:p>
          <a:p>
            <a:pPr marL="0" lvl="0" indent="0" algn="ctr" rtl="0">
              <a:spcBef>
                <a:spcPts val="0"/>
              </a:spcBef>
              <a:spcAft>
                <a:spcPts val="0"/>
              </a:spcAft>
              <a:buNone/>
            </a:pPr>
            <a:r>
              <a:rPr lang="en" sz="2100">
                <a:solidFill>
                  <a:srgbClr val="A9D8E2"/>
                </a:solidFill>
              </a:rPr>
              <a:t> during and beyond.</a:t>
            </a:r>
            <a:endParaRPr sz="2100">
              <a:solidFill>
                <a:srgbClr val="A9D8E2"/>
              </a:solidFill>
            </a:endParaRPr>
          </a:p>
          <a:p>
            <a:pPr marL="0" lvl="0" indent="0" algn="ctr" rtl="0">
              <a:spcBef>
                <a:spcPts val="0"/>
              </a:spcBef>
              <a:spcAft>
                <a:spcPts val="0"/>
              </a:spcAft>
              <a:buNone/>
            </a:pPr>
            <a:endParaRPr sz="1700">
              <a:solidFill>
                <a:schemeClr val="dk1"/>
              </a:solidFill>
            </a:endParaRPr>
          </a:p>
          <a:p>
            <a:pPr marL="0" lvl="0" indent="0" algn="l" rtl="0">
              <a:spcBef>
                <a:spcPts val="0"/>
              </a:spcBef>
              <a:spcAft>
                <a:spcPts val="0"/>
              </a:spcAft>
              <a:buNone/>
            </a:pPr>
            <a:endParaRPr/>
          </a:p>
        </p:txBody>
      </p:sp>
      <p:pic>
        <p:nvPicPr>
          <p:cNvPr id="256" name="Google Shape;256;p34" descr="Icon&#10;&#10;Description automatically generated"/>
          <p:cNvPicPr preferRelativeResize="0"/>
          <p:nvPr/>
        </p:nvPicPr>
        <p:blipFill rotWithShape="1">
          <a:blip r:embed="rId3">
            <a:alphaModFix amt="20000"/>
          </a:blip>
          <a:srcRect/>
          <a:stretch/>
        </p:blipFill>
        <p:spPr>
          <a:xfrm>
            <a:off x="7390350" y="73563"/>
            <a:ext cx="1644700" cy="4996374"/>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A9D8E2"/>
        </a:solidFill>
        <a:effectLst/>
      </p:bgPr>
    </p:bg>
    <p:spTree>
      <p:nvGrpSpPr>
        <p:cNvPr id="1" name="Shape 260"/>
        <p:cNvGrpSpPr/>
        <p:nvPr/>
      </p:nvGrpSpPr>
      <p:grpSpPr>
        <a:xfrm>
          <a:off x="0" y="0"/>
          <a:ext cx="0" cy="0"/>
          <a:chOff x="0" y="0"/>
          <a:chExt cx="0" cy="0"/>
        </a:xfrm>
      </p:grpSpPr>
      <p:sp>
        <p:nvSpPr>
          <p:cNvPr id="261" name="Google Shape;261;p35"/>
          <p:cNvSpPr txBox="1"/>
          <p:nvPr/>
        </p:nvSpPr>
        <p:spPr>
          <a:xfrm>
            <a:off x="183325" y="351350"/>
            <a:ext cx="8631000" cy="45819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 sz="1000" b="1"/>
              <a:t>References</a:t>
            </a:r>
            <a:endParaRPr sz="1000" b="1"/>
          </a:p>
          <a:p>
            <a:pPr marL="0" lvl="0" indent="0" algn="l" rtl="0">
              <a:spcBef>
                <a:spcPts val="0"/>
              </a:spcBef>
              <a:spcAft>
                <a:spcPts val="0"/>
              </a:spcAft>
              <a:buClr>
                <a:schemeClr val="dk1"/>
              </a:buClr>
              <a:buSzPts val="1100"/>
              <a:buFont typeface="Arial"/>
              <a:buNone/>
            </a:pPr>
            <a:endParaRPr sz="1000"/>
          </a:p>
          <a:p>
            <a:pPr marL="0" lvl="0" indent="0" algn="l" rtl="0">
              <a:spcBef>
                <a:spcPts val="0"/>
              </a:spcBef>
              <a:spcAft>
                <a:spcPts val="0"/>
              </a:spcAft>
              <a:buClr>
                <a:schemeClr val="dk1"/>
              </a:buClr>
              <a:buSzPts val="1100"/>
              <a:buFont typeface="Arial"/>
              <a:buNone/>
            </a:pPr>
            <a:r>
              <a:rPr lang="en" sz="1000"/>
              <a:t>531pi. (2021a, January 11). Talanoa Ako Week 2 “New Experiences” with Karl Vasau &amp; Natalie Faitala. Live on #531pi Breakfast for more info </a:t>
            </a:r>
            <a:r>
              <a:rPr lang="en" sz="1000">
                <a:uFill>
                  <a:noFill/>
                </a:uFill>
                <a:hlinkClick r:id="rId3"/>
              </a:rPr>
              <a:t>https://parents.education.govt.nz/</a:t>
            </a:r>
            <a:r>
              <a:rPr lang="en" sz="1000"/>
              <a:t>. . ./talanoa-ako-radio. . ./ [Facebook]. Facebook. </a:t>
            </a:r>
            <a:r>
              <a:rPr lang="en" sz="1000">
                <a:uFill>
                  <a:noFill/>
                </a:uFill>
                <a:hlinkClick r:id="rId4"/>
              </a:rPr>
              <a:t>https://www.facebook.com/page/107643629279334/search/?q=talanoa%20ako%20</a:t>
            </a:r>
            <a:endParaRPr sz="1000"/>
          </a:p>
          <a:p>
            <a:pPr marL="0" lvl="0" indent="0" algn="l" rtl="0">
              <a:spcBef>
                <a:spcPts val="0"/>
              </a:spcBef>
              <a:spcAft>
                <a:spcPts val="0"/>
              </a:spcAft>
              <a:buClr>
                <a:schemeClr val="dk1"/>
              </a:buClr>
              <a:buSzPts val="1100"/>
              <a:buFont typeface="Arial"/>
              <a:buNone/>
            </a:pPr>
            <a:endParaRPr sz="1000"/>
          </a:p>
          <a:p>
            <a:pPr marL="0" lvl="0" indent="0" algn="l" rtl="0">
              <a:lnSpc>
                <a:spcPct val="200000"/>
              </a:lnSpc>
              <a:spcBef>
                <a:spcPts val="0"/>
              </a:spcBef>
              <a:spcAft>
                <a:spcPts val="0"/>
              </a:spcAft>
              <a:buClr>
                <a:schemeClr val="dk1"/>
              </a:buClr>
              <a:buSzPts val="1100"/>
              <a:buFont typeface="Arial"/>
              <a:buNone/>
            </a:pPr>
            <a:r>
              <a:rPr lang="en" sz="1000">
                <a:solidFill>
                  <a:schemeClr val="dk1"/>
                </a:solidFill>
              </a:rPr>
              <a:t>Aho. (n.d.). </a:t>
            </a:r>
            <a:r>
              <a:rPr lang="en" sz="1000" i="1">
                <a:solidFill>
                  <a:schemeClr val="dk1"/>
                </a:solidFill>
              </a:rPr>
              <a:t>Manu + Whakataukī Wall Decal Set</a:t>
            </a:r>
            <a:r>
              <a:rPr lang="en" sz="1000">
                <a:solidFill>
                  <a:schemeClr val="dk1"/>
                </a:solidFill>
              </a:rPr>
              <a:t> [Illustration]. Aho. https://ahocreative.com/collections/aho-iti</a:t>
            </a:r>
            <a:endParaRPr sz="1000"/>
          </a:p>
          <a:p>
            <a:pPr marL="0" lvl="0" indent="0" algn="l" rtl="0">
              <a:lnSpc>
                <a:spcPct val="115000"/>
              </a:lnSpc>
              <a:spcBef>
                <a:spcPts val="0"/>
              </a:spcBef>
              <a:spcAft>
                <a:spcPts val="0"/>
              </a:spcAft>
              <a:buClr>
                <a:schemeClr val="dk1"/>
              </a:buClr>
              <a:buSzPts val="1100"/>
              <a:buFont typeface="Arial"/>
              <a:buNone/>
            </a:pPr>
            <a:r>
              <a:rPr lang="en" sz="1000"/>
              <a:t>CORE Education. (2017, February 21). Seeing your school through the eyes of Māori parents [Video]. Vimeo. </a:t>
            </a:r>
            <a:r>
              <a:rPr lang="en" sz="1000">
                <a:uFill>
                  <a:noFill/>
                </a:uFill>
                <a:hlinkClick r:id="rId5"/>
              </a:rPr>
              <a:t>https://vimeo.com/205147189</a:t>
            </a:r>
            <a:endParaRPr sz="1000"/>
          </a:p>
          <a:p>
            <a:pPr marL="0" lvl="0" indent="0" algn="l" rtl="0">
              <a:spcBef>
                <a:spcPts val="800"/>
              </a:spcBef>
              <a:spcAft>
                <a:spcPts val="0"/>
              </a:spcAft>
              <a:buClr>
                <a:schemeClr val="dk1"/>
              </a:buClr>
              <a:buSzPts val="1100"/>
              <a:buFont typeface="Arial"/>
              <a:buNone/>
            </a:pPr>
            <a:r>
              <a:rPr lang="en" sz="1000"/>
              <a:t>Cunningham, E. (2020, June 2 ). The Transition to Secondary School. The Education Hub. </a:t>
            </a:r>
            <a:r>
              <a:rPr lang="en" sz="1000">
                <a:uFill>
                  <a:noFill/>
                </a:uFill>
                <a:hlinkClick r:id="rId6"/>
              </a:rPr>
              <a:t>https://theeducationhub.org.nz/the-transition-to-secondary-school/</a:t>
            </a:r>
            <a:endParaRPr sz="1000"/>
          </a:p>
          <a:p>
            <a:pPr marL="0" lvl="0" indent="0" algn="l" rtl="0">
              <a:spcBef>
                <a:spcPts val="0"/>
              </a:spcBef>
              <a:spcAft>
                <a:spcPts val="0"/>
              </a:spcAft>
              <a:buClr>
                <a:schemeClr val="dk1"/>
              </a:buClr>
              <a:buSzPts val="1100"/>
              <a:buFont typeface="Arial"/>
              <a:buNone/>
            </a:pPr>
            <a:endParaRPr sz="1000"/>
          </a:p>
          <a:p>
            <a:pPr marL="0" lvl="0" indent="0" algn="l" rtl="0">
              <a:spcBef>
                <a:spcPts val="0"/>
              </a:spcBef>
              <a:spcAft>
                <a:spcPts val="0"/>
              </a:spcAft>
              <a:buClr>
                <a:schemeClr val="dk1"/>
              </a:buClr>
              <a:buSzPts val="1100"/>
              <a:buFont typeface="Arial"/>
              <a:buNone/>
            </a:pPr>
            <a:r>
              <a:rPr lang="en" sz="1000"/>
              <a:t>Education Review Office. (2015, June 19). Continuity of learning transitions from early childhood services to schools. New Zealand Government. </a:t>
            </a:r>
            <a:r>
              <a:rPr lang="en" sz="1000">
                <a:uFill>
                  <a:noFill/>
                </a:uFill>
                <a:hlinkClick r:id="rId7"/>
              </a:rPr>
              <a:t>https://ero.govt.nz/our-research/continuity-of-learning-transitions-from-early-childhood-services-to-schools</a:t>
            </a:r>
            <a:endParaRPr sz="1000"/>
          </a:p>
          <a:p>
            <a:pPr marL="0" lvl="0" indent="0" algn="l" rtl="0">
              <a:spcBef>
                <a:spcPts val="0"/>
              </a:spcBef>
              <a:spcAft>
                <a:spcPts val="0"/>
              </a:spcAft>
              <a:buClr>
                <a:schemeClr val="dk1"/>
              </a:buClr>
              <a:buSzPts val="1100"/>
              <a:buFont typeface="Arial"/>
              <a:buNone/>
            </a:pPr>
            <a:endParaRPr sz="1000"/>
          </a:p>
          <a:p>
            <a:pPr marL="0" lvl="0" indent="0" algn="l" rtl="0">
              <a:lnSpc>
                <a:spcPct val="115000"/>
              </a:lnSpc>
              <a:spcBef>
                <a:spcPts val="0"/>
              </a:spcBef>
              <a:spcAft>
                <a:spcPts val="0"/>
              </a:spcAft>
              <a:buClr>
                <a:schemeClr val="dk1"/>
              </a:buClr>
              <a:buSzPts val="1100"/>
              <a:buFont typeface="Arial"/>
              <a:buNone/>
            </a:pPr>
            <a:r>
              <a:rPr lang="en" sz="1000"/>
              <a:t>Evaluation Associates Ltd. (2019, March 18). “10 ways to teach me” – Brigham Riwai-Couch [Video]. Vimeo. </a:t>
            </a:r>
            <a:r>
              <a:rPr lang="en" sz="1000">
                <a:uFill>
                  <a:noFill/>
                </a:uFill>
                <a:hlinkClick r:id="rId8"/>
              </a:rPr>
              <a:t>https://vimeo.com/325105212</a:t>
            </a:r>
            <a:endParaRPr sz="1000"/>
          </a:p>
          <a:p>
            <a:pPr marL="0" lvl="0" indent="0" algn="l" rtl="0">
              <a:lnSpc>
                <a:spcPct val="115000"/>
              </a:lnSpc>
              <a:spcBef>
                <a:spcPts val="800"/>
              </a:spcBef>
              <a:spcAft>
                <a:spcPts val="0"/>
              </a:spcAft>
              <a:buClr>
                <a:schemeClr val="dk1"/>
              </a:buClr>
              <a:buSzPts val="1100"/>
              <a:buFont typeface="Arial"/>
              <a:buNone/>
            </a:pPr>
            <a:r>
              <a:rPr lang="en" sz="1000"/>
              <a:t>Hawk, K., &amp; Hill, J. (2004, April 18). </a:t>
            </a:r>
            <a:r>
              <a:rPr lang="en" sz="1000">
                <a:uFill>
                  <a:noFill/>
                </a:uFill>
                <a:hlinkClick r:id="rId9"/>
              </a:rPr>
              <a:t>Transition traumas, traps, turning points and triumphs: Putting student needs first</a:t>
            </a:r>
            <a:r>
              <a:rPr lang="en" sz="1000"/>
              <a:t>. The Education Group. </a:t>
            </a:r>
            <a:r>
              <a:rPr lang="en" sz="1000">
                <a:uFill>
                  <a:noFill/>
                </a:uFill>
                <a:hlinkClick r:id="rId10"/>
              </a:rPr>
              <a:t>http://educationgroup.co.nz/resources/education-group-resources/</a:t>
            </a:r>
            <a:endParaRPr sz="1000"/>
          </a:p>
          <a:p>
            <a:pPr marL="0" lvl="0" indent="0" algn="l" rtl="0">
              <a:spcBef>
                <a:spcPts val="800"/>
              </a:spcBef>
              <a:spcAft>
                <a:spcPts val="0"/>
              </a:spcAft>
              <a:buClr>
                <a:schemeClr val="dk1"/>
              </a:buClr>
              <a:buSzPts val="1100"/>
              <a:buFont typeface="Arial"/>
              <a:buNone/>
            </a:pPr>
            <a:r>
              <a:rPr lang="en" sz="1000">
                <a:solidFill>
                  <a:schemeClr val="dk1"/>
                </a:solidFill>
              </a:rPr>
              <a:t>Let’s Learn Māori. (2016, May 11). </a:t>
            </a:r>
            <a:r>
              <a:rPr lang="en" sz="1000" i="1">
                <a:solidFill>
                  <a:schemeClr val="dk1"/>
                </a:solidFill>
              </a:rPr>
              <a:t>The tūī chatters, the kākā cackles and the kererū coos </a:t>
            </a:r>
            <a:r>
              <a:rPr lang="en" sz="1000">
                <a:solidFill>
                  <a:schemeClr val="dk1"/>
                </a:solidFill>
              </a:rPr>
              <a:t>[Facebook Post]. Facebook. </a:t>
            </a:r>
            <a:r>
              <a:rPr lang="en" sz="1000" u="sng">
                <a:solidFill>
                  <a:schemeClr val="accent5"/>
                </a:solidFill>
                <a:hlinkClick r:id="rId11">
                  <a:extLst>
                    <a:ext uri="{A12FA001-AC4F-418D-AE19-62706E023703}">
                      <ahyp:hlinkClr xmlns:ahyp="http://schemas.microsoft.com/office/drawing/2018/hyperlinkcolor" val="tx"/>
                    </a:ext>
                  </a:extLst>
                </a:hlinkClick>
              </a:rPr>
              <a:t>https://www.facebook.com/letslearnmaori/photos/e-koekoe-te-t%C5%AB%C4%AB-e-ketekete-te-k%C4%81k%C4%81-e-k%C5%ABk%C5%AB-te-kerer%C5%AB-the-t%C5%AB%C4%AB-chatters-the-k%C4%81k%C4%81-ca/684875831653913/</a:t>
            </a:r>
            <a:endParaRPr sz="1000">
              <a:solidFill>
                <a:schemeClr val="dk1"/>
              </a:solidFill>
            </a:endParaRPr>
          </a:p>
          <a:p>
            <a:pPr marL="0" lvl="0" indent="0" algn="l" rtl="0">
              <a:spcBef>
                <a:spcPts val="0"/>
              </a:spcBef>
              <a:spcAft>
                <a:spcPts val="0"/>
              </a:spcAft>
              <a:buClr>
                <a:schemeClr val="dk1"/>
              </a:buClr>
              <a:buSzPts val="1100"/>
              <a:buFont typeface="Arial"/>
              <a:buNone/>
            </a:pPr>
            <a:endParaRPr sz="10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000">
                <a:solidFill>
                  <a:schemeClr val="dk1"/>
                </a:solidFill>
              </a:rPr>
              <a:t>Luis C. Moll , Cathy Amanti , Deborah Neff &amp; Norma Gonzalez (1992) Funds of knowledge for teaching: Using a qualitative approach to connect homes and classrooms, Theory Into Practice, 31:2, 132-141, DOI: 10.1080/00405849209543534</a:t>
            </a:r>
            <a:endParaRPr sz="1000">
              <a:solidFill>
                <a:schemeClr val="dk1"/>
              </a:solidFill>
            </a:endParaRPr>
          </a:p>
          <a:p>
            <a:pPr marL="0" lvl="0" indent="0" algn="l" rtl="0">
              <a:spcBef>
                <a:spcPts val="800"/>
              </a:spcBef>
              <a:spcAft>
                <a:spcPts val="0"/>
              </a:spcAft>
              <a:buNone/>
            </a:pPr>
            <a:endParaRPr sz="1000"/>
          </a:p>
        </p:txBody>
      </p:sp>
      <p:pic>
        <p:nvPicPr>
          <p:cNvPr id="262" name="Google Shape;262;p35" descr="Icon&#10;&#10;Description automatically generated"/>
          <p:cNvPicPr preferRelativeResize="0"/>
          <p:nvPr/>
        </p:nvPicPr>
        <p:blipFill rotWithShape="1">
          <a:blip r:embed="rId12">
            <a:alphaModFix amt="20000"/>
          </a:blip>
          <a:srcRect/>
          <a:stretch/>
        </p:blipFill>
        <p:spPr>
          <a:xfrm>
            <a:off x="7479025" y="0"/>
            <a:ext cx="1644700" cy="4996374"/>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266"/>
        <p:cNvGrpSpPr/>
        <p:nvPr/>
      </p:nvGrpSpPr>
      <p:grpSpPr>
        <a:xfrm>
          <a:off x="0" y="0"/>
          <a:ext cx="0" cy="0"/>
          <a:chOff x="0" y="0"/>
          <a:chExt cx="0" cy="0"/>
        </a:xfrm>
      </p:grpSpPr>
      <p:sp>
        <p:nvSpPr>
          <p:cNvPr id="267" name="Google Shape;267;p36"/>
          <p:cNvSpPr/>
          <p:nvPr/>
        </p:nvSpPr>
        <p:spPr>
          <a:xfrm>
            <a:off x="-20275" y="0"/>
            <a:ext cx="9144000" cy="5143500"/>
          </a:xfrm>
          <a:custGeom>
            <a:avLst/>
            <a:gdLst/>
            <a:ahLst/>
            <a:cxnLst/>
            <a:rect l="l" t="t" r="r" b="b"/>
            <a:pathLst>
              <a:path w="16256000" h="9144000" extrusionOk="0">
                <a:moveTo>
                  <a:pt x="16256000" y="0"/>
                </a:moveTo>
                <a:lnTo>
                  <a:pt x="0" y="0"/>
                </a:lnTo>
                <a:lnTo>
                  <a:pt x="0" y="9144000"/>
                </a:lnTo>
                <a:lnTo>
                  <a:pt x="16256000" y="9144000"/>
                </a:lnTo>
                <a:lnTo>
                  <a:pt x="16256000" y="0"/>
                </a:lnTo>
                <a:close/>
              </a:path>
            </a:pathLst>
          </a:custGeom>
          <a:solidFill>
            <a:srgbClr val="A9D8E2"/>
          </a:solidFill>
          <a:ln>
            <a:noFill/>
          </a:ln>
        </p:spPr>
        <p:txBody>
          <a:bodyPr spcFirstLastPara="1" wrap="square" lIns="0" tIns="0" rIns="0" bIns="0" anchor="t" anchorCtr="0">
            <a:noAutofit/>
          </a:bodyPr>
          <a:lstStyle/>
          <a:p>
            <a:pPr marL="914400" lvl="0" indent="0" algn="l" rtl="0">
              <a:spcBef>
                <a:spcPts val="0"/>
              </a:spcBef>
              <a:spcAft>
                <a:spcPts val="0"/>
              </a:spcAft>
              <a:buNone/>
            </a:pPr>
            <a:endParaRPr>
              <a:solidFill>
                <a:schemeClr val="dk1"/>
              </a:solidFill>
              <a:highlight>
                <a:schemeClr val="lt1"/>
              </a:highlight>
              <a:latin typeface="Open Sans"/>
              <a:ea typeface="Open Sans"/>
              <a:cs typeface="Open Sans"/>
              <a:sym typeface="Open Sans"/>
            </a:endParaRPr>
          </a:p>
          <a:p>
            <a:pPr marL="0" lvl="0" indent="0" algn="l" rtl="0">
              <a:spcBef>
                <a:spcPts val="0"/>
              </a:spcBef>
              <a:spcAft>
                <a:spcPts val="0"/>
              </a:spcAft>
              <a:buNone/>
            </a:pPr>
            <a:endParaRPr>
              <a:solidFill>
                <a:schemeClr val="dk1"/>
              </a:solidFill>
              <a:highlight>
                <a:schemeClr val="lt1"/>
              </a:highlight>
              <a:latin typeface="Open Sans"/>
              <a:ea typeface="Open Sans"/>
              <a:cs typeface="Open Sans"/>
              <a:sym typeface="Open Sans"/>
            </a:endParaRPr>
          </a:p>
          <a:p>
            <a:pPr marL="0" lvl="0" indent="0" algn="l" rtl="0">
              <a:spcBef>
                <a:spcPts val="0"/>
              </a:spcBef>
              <a:spcAft>
                <a:spcPts val="0"/>
              </a:spcAft>
              <a:buNone/>
            </a:pPr>
            <a:endParaRPr>
              <a:solidFill>
                <a:schemeClr val="dk1"/>
              </a:solidFill>
              <a:highlight>
                <a:schemeClr val="lt1"/>
              </a:highlight>
              <a:latin typeface="Open Sans"/>
              <a:ea typeface="Open Sans"/>
              <a:cs typeface="Open Sans"/>
              <a:sym typeface="Open Sans"/>
            </a:endParaRPr>
          </a:p>
          <a:p>
            <a:pPr marL="0" lvl="0" indent="0" algn="l" rtl="0">
              <a:spcBef>
                <a:spcPts val="0"/>
              </a:spcBef>
              <a:spcAft>
                <a:spcPts val="0"/>
              </a:spcAft>
              <a:buNone/>
            </a:pPr>
            <a:endParaRPr>
              <a:solidFill>
                <a:schemeClr val="dk1"/>
              </a:solidFill>
              <a:highlight>
                <a:schemeClr val="lt1"/>
              </a:highlight>
              <a:latin typeface="Open Sans"/>
              <a:ea typeface="Open Sans"/>
              <a:cs typeface="Open Sans"/>
              <a:sym typeface="Open Sans"/>
            </a:endParaRPr>
          </a:p>
          <a:p>
            <a:pPr marL="0" lvl="0" indent="0" algn="l" rtl="0">
              <a:spcBef>
                <a:spcPts val="0"/>
              </a:spcBef>
              <a:spcAft>
                <a:spcPts val="0"/>
              </a:spcAft>
              <a:buNone/>
            </a:pPr>
            <a:endParaRPr>
              <a:solidFill>
                <a:schemeClr val="dk1"/>
              </a:solidFill>
              <a:highlight>
                <a:schemeClr val="lt1"/>
              </a:highlight>
              <a:latin typeface="Open Sans"/>
              <a:ea typeface="Open Sans"/>
              <a:cs typeface="Open Sans"/>
              <a:sym typeface="Open Sans"/>
            </a:endParaRPr>
          </a:p>
          <a:p>
            <a:pPr marL="914400" lvl="0" indent="0" algn="l" rtl="0">
              <a:spcBef>
                <a:spcPts val="0"/>
              </a:spcBef>
              <a:spcAft>
                <a:spcPts val="0"/>
              </a:spcAft>
              <a:buNone/>
            </a:pPr>
            <a:endParaRPr>
              <a:solidFill>
                <a:schemeClr val="dk1"/>
              </a:solidFill>
              <a:highlight>
                <a:schemeClr val="lt1"/>
              </a:highlight>
              <a:latin typeface="Open Sans"/>
              <a:ea typeface="Open Sans"/>
              <a:cs typeface="Open Sans"/>
              <a:sym typeface="Open Sans"/>
            </a:endParaRPr>
          </a:p>
          <a:p>
            <a:pPr marL="914400" lvl="0" indent="0" algn="l" rtl="0">
              <a:spcBef>
                <a:spcPts val="0"/>
              </a:spcBef>
              <a:spcAft>
                <a:spcPts val="0"/>
              </a:spcAft>
              <a:buSzPts val="1100"/>
              <a:buNone/>
            </a:pPr>
            <a:endParaRPr sz="1200" i="1">
              <a:solidFill>
                <a:srgbClr val="333333"/>
              </a:solidFill>
              <a:latin typeface="Open Sans"/>
              <a:ea typeface="Open Sans"/>
              <a:cs typeface="Open Sans"/>
              <a:sym typeface="Open Sans"/>
            </a:endParaRPr>
          </a:p>
        </p:txBody>
      </p:sp>
      <p:pic>
        <p:nvPicPr>
          <p:cNvPr id="268" name="Google Shape;268;p36" descr="Icon&#10;&#10;Description automatically generated"/>
          <p:cNvPicPr preferRelativeResize="0"/>
          <p:nvPr/>
        </p:nvPicPr>
        <p:blipFill rotWithShape="1">
          <a:blip r:embed="rId3">
            <a:alphaModFix amt="20000"/>
          </a:blip>
          <a:srcRect/>
          <a:stretch/>
        </p:blipFill>
        <p:spPr>
          <a:xfrm>
            <a:off x="7479025" y="0"/>
            <a:ext cx="1644700" cy="5143501"/>
          </a:xfrm>
          <a:prstGeom prst="rect">
            <a:avLst/>
          </a:prstGeom>
          <a:noFill/>
          <a:ln>
            <a:noFill/>
          </a:ln>
        </p:spPr>
      </p:pic>
      <p:sp>
        <p:nvSpPr>
          <p:cNvPr id="269" name="Google Shape;269;p36"/>
          <p:cNvSpPr txBox="1"/>
          <p:nvPr/>
        </p:nvSpPr>
        <p:spPr>
          <a:xfrm>
            <a:off x="354150" y="403550"/>
            <a:ext cx="7031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270" name="Google Shape;270;p36"/>
          <p:cNvSpPr txBox="1"/>
          <p:nvPr/>
        </p:nvSpPr>
        <p:spPr>
          <a:xfrm>
            <a:off x="275475" y="292725"/>
            <a:ext cx="8074200" cy="46947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sz="1000" b="1">
                <a:solidFill>
                  <a:schemeClr val="dk1"/>
                </a:solidFill>
              </a:rPr>
              <a:t>References</a:t>
            </a:r>
            <a:endParaRPr sz="1000" b="1">
              <a:solidFill>
                <a:schemeClr val="dk1"/>
              </a:solidFill>
            </a:endParaRPr>
          </a:p>
          <a:p>
            <a:pPr marL="0" lvl="0" indent="0" algn="l" rtl="0">
              <a:spcBef>
                <a:spcPts val="0"/>
              </a:spcBef>
              <a:spcAft>
                <a:spcPts val="0"/>
              </a:spcAft>
              <a:buNone/>
            </a:pPr>
            <a:endParaRPr sz="1000">
              <a:solidFill>
                <a:schemeClr val="dk1"/>
              </a:solidFill>
            </a:endParaRPr>
          </a:p>
          <a:p>
            <a:pPr marL="0" lvl="0" indent="0" algn="l" rtl="0">
              <a:spcBef>
                <a:spcPts val="0"/>
              </a:spcBef>
              <a:spcAft>
                <a:spcPts val="0"/>
              </a:spcAft>
              <a:buClr>
                <a:schemeClr val="dk1"/>
              </a:buClr>
              <a:buSzPts val="1100"/>
              <a:buFont typeface="Arial"/>
              <a:buNone/>
            </a:pPr>
            <a:r>
              <a:rPr lang="en" sz="1000">
                <a:solidFill>
                  <a:schemeClr val="dk1"/>
                </a:solidFill>
              </a:rPr>
              <a:t>Manaakitia ā Tātou Tamariki Children’s Commissioner. (2018, March 14). Education matters to me: Transitions. The Office of the Children’s Commissioner. </a:t>
            </a:r>
            <a:r>
              <a:rPr lang="en" sz="1000">
                <a:solidFill>
                  <a:schemeClr val="dk1"/>
                </a:solidFill>
                <a:uFill>
                  <a:noFill/>
                </a:uFill>
                <a:hlinkClick r:id="rId4">
                  <a:extLst>
                    <a:ext uri="{A12FA001-AC4F-418D-AE19-62706E023703}">
                      <ahyp:hlinkClr xmlns:ahyp="http://schemas.microsoft.com/office/drawing/2018/hyperlinkcolor" val="tx"/>
                    </a:ext>
                  </a:extLst>
                </a:hlinkClick>
              </a:rPr>
              <a:t>https://www.childrenandyoungpeople.org.nz/publications/reports/education-matters-to-me-transitions/</a:t>
            </a:r>
            <a:endParaRPr sz="1000">
              <a:solidFill>
                <a:schemeClr val="dk1"/>
              </a:solidFill>
            </a:endParaRPr>
          </a:p>
          <a:p>
            <a:pPr marL="0" lvl="0" indent="0" algn="l" rtl="0">
              <a:spcBef>
                <a:spcPts val="0"/>
              </a:spcBef>
              <a:spcAft>
                <a:spcPts val="0"/>
              </a:spcAft>
              <a:buClr>
                <a:schemeClr val="dk1"/>
              </a:buClr>
              <a:buSzPts val="1100"/>
              <a:buFont typeface="Arial"/>
              <a:buNone/>
            </a:pPr>
            <a:endParaRPr sz="1000">
              <a:solidFill>
                <a:schemeClr val="dk1"/>
              </a:solidFill>
            </a:endParaRPr>
          </a:p>
          <a:p>
            <a:pPr marL="0" lvl="0" indent="0" algn="l" rtl="0">
              <a:spcBef>
                <a:spcPts val="0"/>
              </a:spcBef>
              <a:spcAft>
                <a:spcPts val="0"/>
              </a:spcAft>
              <a:buClr>
                <a:schemeClr val="dk1"/>
              </a:buClr>
              <a:buSzPts val="1100"/>
              <a:buFont typeface="Arial"/>
              <a:buNone/>
            </a:pPr>
            <a:r>
              <a:rPr lang="en" sz="1000">
                <a:solidFill>
                  <a:schemeClr val="dk1"/>
                </a:solidFill>
              </a:rPr>
              <a:t>Ministry of Education Te Tāhuhu o Te Mātauranga. (n.d.). </a:t>
            </a:r>
            <a:r>
              <a:rPr lang="en" sz="1000" i="1">
                <a:solidFill>
                  <a:schemeClr val="dk1"/>
                </a:solidFill>
              </a:rPr>
              <a:t>He Pikorua in action Reflective questions.</a:t>
            </a:r>
            <a:r>
              <a:rPr lang="en" sz="1000">
                <a:solidFill>
                  <a:schemeClr val="dk1"/>
                </a:solidFill>
              </a:rPr>
              <a:t> He Pikorua. </a:t>
            </a:r>
            <a:r>
              <a:rPr lang="en" sz="1000" u="sng">
                <a:solidFill>
                  <a:schemeClr val="accent5"/>
                </a:solidFill>
                <a:hlinkClick r:id="rId5">
                  <a:extLst>
                    <a:ext uri="{A12FA001-AC4F-418D-AE19-62706E023703}">
                      <ahyp:hlinkClr xmlns:ahyp="http://schemas.microsoft.com/office/drawing/2018/hyperlinkcolor" val="tx"/>
                    </a:ext>
                  </a:extLst>
                </a:hlinkClick>
              </a:rPr>
              <a:t>https://hepikorua-prod-storagestack-assetstorages3bucket-1dupxbef0nyh2.s3.ap-southeast-2.amazonaws.com/public/updates/He-Pikorua-Table-Talker-for-print-April-2022.pdf</a:t>
            </a:r>
            <a:endParaRPr sz="1000">
              <a:solidFill>
                <a:schemeClr val="dk1"/>
              </a:solidFill>
            </a:endParaRPr>
          </a:p>
          <a:p>
            <a:pPr marL="0" lvl="0" indent="0" algn="l" rtl="0">
              <a:spcBef>
                <a:spcPts val="0"/>
              </a:spcBef>
              <a:spcAft>
                <a:spcPts val="0"/>
              </a:spcAft>
              <a:buNone/>
            </a:pPr>
            <a:endParaRPr sz="10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000">
                <a:solidFill>
                  <a:schemeClr val="dk1"/>
                </a:solidFill>
              </a:rPr>
              <a:t>Nowicki. A. (2008). Self-efficacy, sense of belonging and social support as predictors of resilience in adolescents. [Honours Thesis] Edith Cowan University. </a:t>
            </a:r>
            <a:r>
              <a:rPr lang="en" sz="1000">
                <a:solidFill>
                  <a:schemeClr val="dk1"/>
                </a:solidFill>
                <a:uFill>
                  <a:noFill/>
                </a:uFill>
                <a:hlinkClick r:id="rId6">
                  <a:extLst>
                    <a:ext uri="{A12FA001-AC4F-418D-AE19-62706E023703}">
                      <ahyp:hlinkClr xmlns:ahyp="http://schemas.microsoft.com/office/drawing/2018/hyperlinkcolor" val="tx"/>
                    </a:ext>
                  </a:extLst>
                </a:hlinkClick>
              </a:rPr>
              <a:t>https://ro.ecu.edu.au/cgi/viewcontent.cgi?article=2154&amp;context=theses_hons</a:t>
            </a:r>
            <a:endParaRPr sz="1000">
              <a:solidFill>
                <a:srgbClr val="333333"/>
              </a:solidFill>
              <a:highlight>
                <a:schemeClr val="lt1"/>
              </a:highlight>
              <a:latin typeface="Open Sans"/>
              <a:ea typeface="Open Sans"/>
              <a:cs typeface="Open Sans"/>
              <a:sym typeface="Open Sans"/>
            </a:endParaRPr>
          </a:p>
          <a:p>
            <a:pPr marL="0" lvl="0" indent="0" algn="l" rtl="0">
              <a:lnSpc>
                <a:spcPct val="115000"/>
              </a:lnSpc>
              <a:spcBef>
                <a:spcPts val="800"/>
              </a:spcBef>
              <a:spcAft>
                <a:spcPts val="0"/>
              </a:spcAft>
              <a:buClr>
                <a:schemeClr val="dk1"/>
              </a:buClr>
              <a:buSzPts val="1100"/>
              <a:buFont typeface="Arial"/>
              <a:buNone/>
            </a:pPr>
            <a:r>
              <a:rPr lang="en" sz="1000">
                <a:solidFill>
                  <a:schemeClr val="dk1"/>
                </a:solidFill>
              </a:rPr>
              <a:t>Stoler, S. (2020, August 19). Funds of Knowledge Overview [Video]. YouTube. </a:t>
            </a:r>
            <a:r>
              <a:rPr lang="en" sz="1000">
                <a:solidFill>
                  <a:schemeClr val="dk1"/>
                </a:solidFill>
                <a:uFill>
                  <a:noFill/>
                </a:uFill>
                <a:hlinkClick r:id="rId7">
                  <a:extLst>
                    <a:ext uri="{A12FA001-AC4F-418D-AE19-62706E023703}">
                      <ahyp:hlinkClr xmlns:ahyp="http://schemas.microsoft.com/office/drawing/2018/hyperlinkcolor" val="tx"/>
                    </a:ext>
                  </a:extLst>
                </a:hlinkClick>
              </a:rPr>
              <a:t>https://www.youtube.com/watch?v=K7_9Lc93kcQ</a:t>
            </a:r>
            <a:endParaRPr sz="1000">
              <a:solidFill>
                <a:schemeClr val="dk1"/>
              </a:solidFill>
            </a:endParaRPr>
          </a:p>
          <a:p>
            <a:pPr marL="0" lvl="0" indent="0" algn="l" rtl="0">
              <a:spcBef>
                <a:spcPts val="800"/>
              </a:spcBef>
              <a:spcAft>
                <a:spcPts val="0"/>
              </a:spcAft>
              <a:buClr>
                <a:schemeClr val="dk1"/>
              </a:buClr>
              <a:buSzPts val="1100"/>
              <a:buFont typeface="Arial"/>
              <a:buNone/>
            </a:pPr>
            <a:r>
              <a:rPr lang="en" sz="1000">
                <a:solidFill>
                  <a:schemeClr val="dk1"/>
                </a:solidFill>
              </a:rPr>
              <a:t>Te Tāhuhu o Te Mātauranga Ministry of Education. (2022). Action Plan for Pacific Education 2020–2030. Ministry of Education. </a:t>
            </a:r>
            <a:r>
              <a:rPr lang="en" sz="1000">
                <a:solidFill>
                  <a:schemeClr val="dk1"/>
                </a:solidFill>
                <a:uFill>
                  <a:noFill/>
                </a:uFill>
                <a:hlinkClick r:id="rId8">
                  <a:extLst>
                    <a:ext uri="{A12FA001-AC4F-418D-AE19-62706E023703}">
                      <ahyp:hlinkClr xmlns:ahyp="http://schemas.microsoft.com/office/drawing/2018/hyperlinkcolor" val="tx"/>
                    </a:ext>
                  </a:extLst>
                </a:hlinkClick>
              </a:rPr>
              <a:t>https://www.education.govt.nz/our-work/overall-strategies-and-policies/action-plan-for-pacific-education-2020-2030/</a:t>
            </a:r>
            <a:endParaRPr sz="1000">
              <a:solidFill>
                <a:srgbClr val="333333"/>
              </a:solidFill>
              <a:highlight>
                <a:schemeClr val="lt1"/>
              </a:highlight>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endParaRPr sz="1000">
              <a:solidFill>
                <a:srgbClr val="333333"/>
              </a:solidFill>
              <a:highlight>
                <a:schemeClr val="lt1"/>
              </a:highlight>
              <a:latin typeface="Open Sans"/>
              <a:ea typeface="Open Sans"/>
              <a:cs typeface="Open Sans"/>
              <a:sym typeface="Open Sans"/>
            </a:endParaRPr>
          </a:p>
          <a:p>
            <a:pPr marL="0" lvl="0" indent="0" algn="l" rtl="0">
              <a:lnSpc>
                <a:spcPct val="115000"/>
              </a:lnSpc>
              <a:spcBef>
                <a:spcPts val="0"/>
              </a:spcBef>
              <a:spcAft>
                <a:spcPts val="0"/>
              </a:spcAft>
              <a:buClr>
                <a:schemeClr val="dk1"/>
              </a:buClr>
              <a:buSzPts val="1100"/>
              <a:buFont typeface="Arial"/>
              <a:buNone/>
            </a:pPr>
            <a:r>
              <a:rPr lang="en" sz="1000">
                <a:solidFill>
                  <a:schemeClr val="dk1"/>
                </a:solidFill>
              </a:rPr>
              <a:t>Te Tāhuhu o Te Mātauranga Ministry of Education. (2022b). Ka Hikitia – Ka Hāpaitia | The Māori Education Strategy. Ministry of Education.</a:t>
            </a:r>
            <a:r>
              <a:rPr lang="en" sz="1000">
                <a:solidFill>
                  <a:srgbClr val="333333"/>
                </a:solidFill>
                <a:highlight>
                  <a:schemeClr val="lt1"/>
                </a:highlight>
                <a:latin typeface="Open Sans"/>
                <a:ea typeface="Open Sans"/>
                <a:cs typeface="Open Sans"/>
                <a:sym typeface="Open Sans"/>
              </a:rPr>
              <a:t> </a:t>
            </a:r>
            <a:r>
              <a:rPr lang="en" sz="1000">
                <a:solidFill>
                  <a:schemeClr val="dk1"/>
                </a:solidFill>
                <a:uFill>
                  <a:noFill/>
                </a:uFill>
                <a:hlinkClick r:id="rId9">
                  <a:extLst>
                    <a:ext uri="{A12FA001-AC4F-418D-AE19-62706E023703}">
                      <ahyp:hlinkClr xmlns:ahyp="http://schemas.microsoft.com/office/drawing/2018/hyperlinkcolor" val="tx"/>
                    </a:ext>
                  </a:extLst>
                </a:hlinkClick>
              </a:rPr>
              <a:t>https://www.education.govt.nz/our-work/overall-strategies-and-policies/ka-hikitia-ka-hapaitia/ka-hikitia-ka-hapaitia-the-maori-education-strategy/</a:t>
            </a:r>
            <a:endParaRPr sz="1000">
              <a:solidFill>
                <a:srgbClr val="333333"/>
              </a:solidFill>
              <a:highlight>
                <a:schemeClr val="lt1"/>
              </a:highlight>
              <a:latin typeface="Open Sans"/>
              <a:ea typeface="Open Sans"/>
              <a:cs typeface="Open Sans"/>
              <a:sym typeface="Open Sans"/>
            </a:endParaRPr>
          </a:p>
          <a:p>
            <a:pPr marL="0" lvl="0" indent="0" algn="l" rtl="0">
              <a:spcBef>
                <a:spcPts val="800"/>
              </a:spcBef>
              <a:spcAft>
                <a:spcPts val="0"/>
              </a:spcAft>
              <a:buClr>
                <a:schemeClr val="dk1"/>
              </a:buClr>
              <a:buSzPts val="1100"/>
              <a:buFont typeface="Arial"/>
              <a:buNone/>
            </a:pPr>
            <a:r>
              <a:rPr lang="en" sz="1000">
                <a:solidFill>
                  <a:schemeClr val="dk1"/>
                </a:solidFill>
              </a:rPr>
              <a:t>The Psychology Notes Headquarters. (2019, May 3). What is Bronfenbrenner’s Ecological Systems Theory? </a:t>
            </a:r>
            <a:r>
              <a:rPr lang="en" sz="1000">
                <a:solidFill>
                  <a:schemeClr val="dk1"/>
                </a:solidFill>
                <a:uFill>
                  <a:noFill/>
                </a:uFill>
                <a:hlinkClick r:id="rId10">
                  <a:extLst>
                    <a:ext uri="{A12FA001-AC4F-418D-AE19-62706E023703}">
                      <ahyp:hlinkClr xmlns:ahyp="http://schemas.microsoft.com/office/drawing/2018/hyperlinkcolor" val="tx"/>
                    </a:ext>
                  </a:extLst>
                </a:hlinkClick>
              </a:rPr>
              <a:t>https://www.psychologynoteshq.com/bronfenbrenner-ecological-theory/</a:t>
            </a:r>
            <a:endParaRPr sz="1000">
              <a:solidFill>
                <a:schemeClr val="dk2"/>
              </a:solidFill>
            </a:endParaRPr>
          </a:p>
          <a:p>
            <a:pPr marL="0" lvl="0" indent="0" algn="l" rtl="0">
              <a:spcBef>
                <a:spcPts val="0"/>
              </a:spcBef>
              <a:spcAft>
                <a:spcPts val="0"/>
              </a:spcAft>
              <a:buClr>
                <a:schemeClr val="dk1"/>
              </a:buClr>
              <a:buSzPts val="1100"/>
              <a:buFont typeface="Arial"/>
              <a:buNone/>
            </a:pPr>
            <a:endParaRPr sz="1000">
              <a:solidFill>
                <a:schemeClr val="dk2"/>
              </a:solidFill>
            </a:endParaRPr>
          </a:p>
          <a:p>
            <a:pPr marL="0" lvl="0" indent="0" algn="l" rtl="0">
              <a:spcBef>
                <a:spcPts val="0"/>
              </a:spcBef>
              <a:spcAft>
                <a:spcPts val="0"/>
              </a:spcAft>
              <a:buClr>
                <a:schemeClr val="dk1"/>
              </a:buClr>
              <a:buSzPts val="1100"/>
              <a:buFont typeface="Arial"/>
              <a:buNone/>
            </a:pPr>
            <a:r>
              <a:rPr lang="en" sz="1000">
                <a:solidFill>
                  <a:schemeClr val="dk1"/>
                </a:solidFill>
              </a:rPr>
              <a:t>TKI Te Kete Ipurangi. (2015, October 12). The Katote cluster – working together. Ministry of Education Te Tāhuhu o Te Mātauranga. </a:t>
            </a:r>
            <a:r>
              <a:rPr lang="en" sz="1000">
                <a:solidFill>
                  <a:schemeClr val="dk1"/>
                </a:solidFill>
                <a:uFill>
                  <a:noFill/>
                </a:uFill>
                <a:hlinkClick r:id="rId11">
                  <a:extLst>
                    <a:ext uri="{A12FA001-AC4F-418D-AE19-62706E023703}">
                      <ahyp:hlinkClr xmlns:ahyp="http://schemas.microsoft.com/office/drawing/2018/hyperlinkcolor" val="tx"/>
                    </a:ext>
                  </a:extLst>
                </a:hlinkClick>
              </a:rPr>
              <a:t>https://elearning.tki.org.nz/Leadership/Communities-of-Learning/The-Katote-cluster-working-together</a:t>
            </a:r>
            <a:endParaRPr sz="1000">
              <a:solidFill>
                <a:schemeClr val="dk2"/>
              </a:solidFill>
            </a:endParaRPr>
          </a:p>
          <a:p>
            <a:pPr marL="0" lvl="0" indent="0" algn="l" rtl="0">
              <a:spcBef>
                <a:spcPts val="0"/>
              </a:spcBef>
              <a:spcAft>
                <a:spcPts val="0"/>
              </a:spcAft>
              <a:buClr>
                <a:schemeClr val="dk1"/>
              </a:buClr>
              <a:buSzPts val="1100"/>
              <a:buFont typeface="Arial"/>
              <a:buNone/>
            </a:pPr>
            <a:endParaRPr sz="1000">
              <a:solidFill>
                <a:schemeClr val="dk2"/>
              </a:solidFill>
            </a:endParaRPr>
          </a:p>
          <a:p>
            <a:pPr marL="0" lvl="0" indent="0" algn="l" rtl="0">
              <a:spcBef>
                <a:spcPts val="0"/>
              </a:spcBef>
              <a:spcAft>
                <a:spcPts val="0"/>
              </a:spcAft>
              <a:buClr>
                <a:schemeClr val="dk1"/>
              </a:buClr>
              <a:buSzPts val="1100"/>
              <a:buFont typeface="Arial"/>
              <a:buNone/>
            </a:pPr>
            <a:r>
              <a:rPr lang="en" sz="1000">
                <a:solidFill>
                  <a:schemeClr val="dk1"/>
                </a:solidFill>
              </a:rPr>
              <a:t>Moorfield, J. (2011). </a:t>
            </a:r>
            <a:r>
              <a:rPr lang="en" sz="1000" i="1">
                <a:solidFill>
                  <a:schemeClr val="dk1"/>
                </a:solidFill>
              </a:rPr>
              <a:t>Te Aka Māori-English, English-Māori Dictionary</a:t>
            </a:r>
            <a:r>
              <a:rPr lang="en" sz="1000">
                <a:solidFill>
                  <a:schemeClr val="dk1"/>
                </a:solidFill>
              </a:rPr>
              <a:t> (3rd ed.). Longman/Pearson Education New Zealand.</a:t>
            </a:r>
            <a:endParaRPr sz="1000">
              <a:solidFill>
                <a:schemeClr val="dk1"/>
              </a:solidFill>
            </a:endParaRPr>
          </a:p>
          <a:p>
            <a:pPr marL="0" lvl="0" indent="0" algn="l" rtl="0">
              <a:spcBef>
                <a:spcPts val="0"/>
              </a:spcBef>
              <a:spcAft>
                <a:spcPts val="0"/>
              </a:spcAft>
              <a:buNone/>
            </a:pP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Shape 274"/>
        <p:cNvGrpSpPr/>
        <p:nvPr/>
      </p:nvGrpSpPr>
      <p:grpSpPr>
        <a:xfrm>
          <a:off x="0" y="0"/>
          <a:ext cx="0" cy="0"/>
          <a:chOff x="0" y="0"/>
          <a:chExt cx="0" cy="0"/>
        </a:xfrm>
      </p:grpSpPr>
      <p:pic>
        <p:nvPicPr>
          <p:cNvPr id="275" name="Google Shape;275;p37" descr="Icon&#10;&#10;Description automatically generated"/>
          <p:cNvPicPr preferRelativeResize="0"/>
          <p:nvPr/>
        </p:nvPicPr>
        <p:blipFill rotWithShape="1">
          <a:blip r:embed="rId3">
            <a:alphaModFix amt="57000"/>
          </a:blip>
          <a:srcRect/>
          <a:stretch/>
        </p:blipFill>
        <p:spPr>
          <a:xfrm>
            <a:off x="10904598" y="3491275"/>
            <a:ext cx="2052625" cy="5287075"/>
          </a:xfrm>
          <a:prstGeom prst="rect">
            <a:avLst/>
          </a:prstGeom>
          <a:noFill/>
          <a:ln>
            <a:noFill/>
          </a:ln>
        </p:spPr>
      </p:pic>
      <p:sp>
        <p:nvSpPr>
          <p:cNvPr id="276" name="Google Shape;276;p37"/>
          <p:cNvSpPr/>
          <p:nvPr/>
        </p:nvSpPr>
        <p:spPr>
          <a:xfrm>
            <a:off x="-20275" y="0"/>
            <a:ext cx="9144000" cy="5143500"/>
          </a:xfrm>
          <a:custGeom>
            <a:avLst/>
            <a:gdLst/>
            <a:ahLst/>
            <a:cxnLst/>
            <a:rect l="l" t="t" r="r" b="b"/>
            <a:pathLst>
              <a:path w="16256000" h="9144000" extrusionOk="0">
                <a:moveTo>
                  <a:pt x="16256000" y="0"/>
                </a:moveTo>
                <a:lnTo>
                  <a:pt x="0" y="0"/>
                </a:lnTo>
                <a:lnTo>
                  <a:pt x="0" y="9144000"/>
                </a:lnTo>
                <a:lnTo>
                  <a:pt x="16256000" y="9144000"/>
                </a:lnTo>
                <a:lnTo>
                  <a:pt x="16256000" y="0"/>
                </a:lnTo>
                <a:close/>
              </a:path>
            </a:pathLst>
          </a:custGeom>
          <a:solidFill>
            <a:srgbClr val="A9D8E2"/>
          </a:solidFill>
          <a:ln>
            <a:noFill/>
          </a:ln>
        </p:spPr>
        <p:txBody>
          <a:bodyPr spcFirstLastPara="1" wrap="square" lIns="0" tIns="0" rIns="0" bIns="0" anchor="t" anchorCtr="0">
            <a:noAutofit/>
          </a:bodyPr>
          <a:lstStyle/>
          <a:p>
            <a:pPr marL="0" lvl="0" indent="0" algn="l" rtl="0">
              <a:spcBef>
                <a:spcPts val="0"/>
              </a:spcBef>
              <a:spcAft>
                <a:spcPts val="0"/>
              </a:spcAft>
              <a:buClr>
                <a:schemeClr val="dk1"/>
              </a:buClr>
              <a:buSzPts val="1100"/>
              <a:buFont typeface="Arial"/>
              <a:buNone/>
            </a:pPr>
            <a:r>
              <a:rPr lang="en" sz="1100">
                <a:solidFill>
                  <a:schemeClr val="dk1"/>
                </a:solidFill>
              </a:rPr>
              <a:t>		 	 	 		</a:t>
            </a:r>
            <a:endParaRPr sz="1100">
              <a:solidFill>
                <a:schemeClr val="dk1"/>
              </a:solidFill>
            </a:endParaRPr>
          </a:p>
          <a:p>
            <a:pPr marL="0" lvl="0" indent="0" algn="l" rtl="0">
              <a:spcBef>
                <a:spcPts val="0"/>
              </a:spcBef>
              <a:spcAft>
                <a:spcPts val="0"/>
              </a:spcAft>
              <a:buClr>
                <a:schemeClr val="dk1"/>
              </a:buClr>
              <a:buSzPts val="1100"/>
              <a:buFont typeface="Arial"/>
              <a:buNone/>
            </a:pPr>
            <a:r>
              <a:rPr lang="en" sz="1100">
                <a:solidFill>
                  <a:schemeClr val="dk1"/>
                </a:solidFill>
              </a:rPr>
              <a:t>			</a:t>
            </a:r>
            <a:endParaRPr sz="1100">
              <a:solidFill>
                <a:schemeClr val="dk1"/>
              </a:solidFill>
            </a:endParaRPr>
          </a:p>
          <a:p>
            <a:pPr marL="0" lvl="0" indent="0" algn="l" rtl="0">
              <a:spcBef>
                <a:spcPts val="0"/>
              </a:spcBef>
              <a:spcAft>
                <a:spcPts val="0"/>
              </a:spcAft>
              <a:buClr>
                <a:schemeClr val="dk1"/>
              </a:buClr>
              <a:buSzPts val="1100"/>
              <a:buFont typeface="Arial"/>
              <a:buNone/>
            </a:pPr>
            <a:r>
              <a:rPr lang="en" sz="1100">
                <a:solidFill>
                  <a:schemeClr val="dk1"/>
                </a:solidFill>
              </a:rPr>
              <a:t>				</a:t>
            </a:r>
            <a:endParaRPr sz="1100">
              <a:solidFill>
                <a:schemeClr val="dk1"/>
              </a:solidFill>
            </a:endParaRPr>
          </a:p>
          <a:p>
            <a:pPr marL="0" lvl="0" indent="0" algn="l" rtl="0">
              <a:spcBef>
                <a:spcPts val="0"/>
              </a:spcBef>
              <a:spcAft>
                <a:spcPts val="0"/>
              </a:spcAft>
              <a:buClr>
                <a:schemeClr val="dk1"/>
              </a:buClr>
              <a:buSzPts val="1100"/>
              <a:buFont typeface="Arial"/>
              <a:buNone/>
            </a:pPr>
            <a:r>
              <a:rPr lang="en" sz="1100">
                <a:solidFill>
                  <a:schemeClr val="dk1"/>
                </a:solidFill>
              </a:rPr>
              <a:t>					</a:t>
            </a:r>
            <a:endParaRPr sz="1100">
              <a:solidFill>
                <a:schemeClr val="dk1"/>
              </a:solidFill>
            </a:endParaRPr>
          </a:p>
          <a:p>
            <a:pPr marL="0" lvl="0" indent="0" algn="l" rtl="0">
              <a:spcBef>
                <a:spcPts val="0"/>
              </a:spcBef>
              <a:spcAft>
                <a:spcPts val="0"/>
              </a:spcAft>
              <a:buClr>
                <a:schemeClr val="dk1"/>
              </a:buClr>
              <a:buSzPts val="1100"/>
              <a:buFont typeface="Arial"/>
              <a:buNone/>
            </a:pPr>
            <a:r>
              <a:rPr lang="en" sz="1100">
                <a:solidFill>
                  <a:schemeClr val="dk1"/>
                </a:solidFill>
              </a:rPr>
              <a:t>						</a:t>
            </a:r>
            <a:endParaRPr sz="1100">
              <a:solidFill>
                <a:schemeClr val="dk1"/>
              </a:solidFill>
            </a:endParaRPr>
          </a:p>
          <a:p>
            <a:pPr marL="0" lvl="0" indent="0" algn="l" rtl="0">
              <a:lnSpc>
                <a:spcPct val="115000"/>
              </a:lnSpc>
              <a:spcBef>
                <a:spcPts val="1200"/>
              </a:spcBef>
              <a:spcAft>
                <a:spcPts val="0"/>
              </a:spcAft>
              <a:buClr>
                <a:schemeClr val="dk1"/>
              </a:buClr>
              <a:buSzPts val="1100"/>
              <a:buFont typeface="Arial"/>
              <a:buNone/>
            </a:pPr>
            <a:endParaRPr sz="1200">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 sz="1100">
                <a:solidFill>
                  <a:schemeClr val="dk1"/>
                </a:solidFill>
              </a:rPr>
              <a:t>					</a:t>
            </a:r>
            <a:endParaRPr sz="1100">
              <a:solidFill>
                <a:schemeClr val="dk1"/>
              </a:solidFill>
            </a:endParaRPr>
          </a:p>
          <a:p>
            <a:pPr marL="0" lvl="0" indent="0" algn="l" rtl="0">
              <a:spcBef>
                <a:spcPts val="0"/>
              </a:spcBef>
              <a:spcAft>
                <a:spcPts val="0"/>
              </a:spcAft>
              <a:buClr>
                <a:schemeClr val="dk1"/>
              </a:buClr>
              <a:buSzPts val="1100"/>
              <a:buFont typeface="Arial"/>
              <a:buNone/>
            </a:pPr>
            <a:r>
              <a:rPr lang="en" sz="1100">
                <a:solidFill>
                  <a:schemeClr val="dk1"/>
                </a:solidFill>
              </a:rPr>
              <a:t>				</a:t>
            </a:r>
            <a:endParaRPr sz="1100">
              <a:solidFill>
                <a:schemeClr val="dk1"/>
              </a:solidFill>
            </a:endParaRPr>
          </a:p>
          <a:p>
            <a:pPr marL="0" lvl="0" indent="0" algn="l" rtl="0">
              <a:spcBef>
                <a:spcPts val="0"/>
              </a:spcBef>
              <a:spcAft>
                <a:spcPts val="0"/>
              </a:spcAft>
              <a:buClr>
                <a:schemeClr val="dk1"/>
              </a:buClr>
              <a:buSzPts val="1100"/>
              <a:buFont typeface="Arial"/>
              <a:buNone/>
            </a:pPr>
            <a:r>
              <a:rPr lang="en" sz="1100">
                <a:solidFill>
                  <a:schemeClr val="dk1"/>
                </a:solidFill>
              </a:rPr>
              <a:t>			</a:t>
            </a:r>
            <a:endParaRPr sz="1100">
              <a:solidFill>
                <a:schemeClr val="dk1"/>
              </a:solidFill>
            </a:endParaRPr>
          </a:p>
          <a:p>
            <a:pPr marL="0" lvl="0" indent="0" algn="l" rtl="0">
              <a:spcBef>
                <a:spcPts val="0"/>
              </a:spcBef>
              <a:spcAft>
                <a:spcPts val="0"/>
              </a:spcAft>
              <a:buClr>
                <a:schemeClr val="dk1"/>
              </a:buClr>
              <a:buSzPts val="1100"/>
              <a:buFont typeface="Arial"/>
              <a:buNone/>
            </a:pPr>
            <a:r>
              <a:rPr lang="en" sz="1100">
                <a:solidFill>
                  <a:schemeClr val="dk1"/>
                </a:solidFill>
              </a:rPr>
              <a:t>		</a:t>
            </a:r>
            <a:endParaRPr sz="1100">
              <a:solidFill>
                <a:schemeClr val="dk1"/>
              </a:solidFill>
            </a:endParaRPr>
          </a:p>
        </p:txBody>
      </p:sp>
      <p:pic>
        <p:nvPicPr>
          <p:cNvPr id="277" name="Google Shape;277;p37" descr="Icon&#10;&#10;Description automatically generated"/>
          <p:cNvPicPr preferRelativeResize="0"/>
          <p:nvPr/>
        </p:nvPicPr>
        <p:blipFill rotWithShape="1">
          <a:blip r:embed="rId3">
            <a:alphaModFix amt="20000"/>
          </a:blip>
          <a:srcRect/>
          <a:stretch/>
        </p:blipFill>
        <p:spPr>
          <a:xfrm>
            <a:off x="7479025" y="0"/>
            <a:ext cx="1644700" cy="4996374"/>
          </a:xfrm>
          <a:prstGeom prst="rect">
            <a:avLst/>
          </a:prstGeom>
          <a:noFill/>
          <a:ln>
            <a:noFill/>
          </a:ln>
        </p:spPr>
      </p:pic>
      <p:sp>
        <p:nvSpPr>
          <p:cNvPr id="278" name="Google Shape;278;p37"/>
          <p:cNvSpPr txBox="1"/>
          <p:nvPr/>
        </p:nvSpPr>
        <p:spPr>
          <a:xfrm>
            <a:off x="212725" y="161475"/>
            <a:ext cx="7169700" cy="4155900"/>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SzPts val="1400"/>
              <a:buChar char="-"/>
            </a:pPr>
            <a:r>
              <a:rPr lang="en"/>
              <a:t>Guide to transitions within our rōhē</a:t>
            </a:r>
            <a:endParaRPr/>
          </a:p>
          <a:p>
            <a:pPr marL="457200" lvl="0" indent="-317500" algn="l" rtl="0">
              <a:spcBef>
                <a:spcPts val="0"/>
              </a:spcBef>
              <a:spcAft>
                <a:spcPts val="0"/>
              </a:spcAft>
              <a:buSzPts val="1400"/>
              <a:buChar char="-"/>
            </a:pPr>
            <a:r>
              <a:rPr lang="en"/>
              <a:t>What other voice do we need eg LSC? Mana Ake? Wider range of voice?</a:t>
            </a:r>
            <a:endParaRPr/>
          </a:p>
          <a:p>
            <a:pPr marL="457200" lvl="0" indent="-330200" algn="l" rtl="0">
              <a:spcBef>
                <a:spcPts val="0"/>
              </a:spcBef>
              <a:spcAft>
                <a:spcPts val="0"/>
              </a:spcAft>
              <a:buSzPts val="1600"/>
              <a:buChar char="-"/>
            </a:pPr>
            <a:r>
              <a:rPr lang="en" sz="1600" b="1"/>
              <a:t>Create a clear, consistent pathway on how we support the transition process for our priority learners (or mokopuna needing Te Arotahi support)</a:t>
            </a:r>
            <a:endParaRPr sz="1600" b="1"/>
          </a:p>
          <a:p>
            <a:pPr marL="457200" lvl="0" indent="-317500" algn="l" rtl="0">
              <a:spcBef>
                <a:spcPts val="0"/>
              </a:spcBef>
              <a:spcAft>
                <a:spcPts val="0"/>
              </a:spcAft>
              <a:buSzPts val="1400"/>
              <a:buChar char="-"/>
            </a:pPr>
            <a:r>
              <a:rPr lang="en"/>
              <a:t>What part to our LSC colleagues play insupporting transitions</a:t>
            </a:r>
            <a:endParaRPr/>
          </a:p>
          <a:p>
            <a:pPr marL="457200" lvl="0" indent="-317500" algn="l" rtl="0">
              <a:spcBef>
                <a:spcPts val="0"/>
              </a:spcBef>
              <a:spcAft>
                <a:spcPts val="0"/>
              </a:spcAft>
              <a:buSzPts val="1400"/>
              <a:buChar char="-"/>
            </a:pPr>
            <a:r>
              <a:rPr lang="en"/>
              <a:t>Kāhui ako</a:t>
            </a:r>
            <a:endParaRPr/>
          </a:p>
          <a:p>
            <a:pPr marL="0" lvl="0" indent="0" algn="l" rtl="0">
              <a:spcBef>
                <a:spcPts val="0"/>
              </a:spcBef>
              <a:spcAft>
                <a:spcPts val="0"/>
              </a:spcAft>
              <a:buNone/>
            </a:pPr>
            <a:endParaRPr/>
          </a:p>
          <a:p>
            <a:pPr marL="0" lvl="0" indent="0" algn="l" rtl="0">
              <a:spcBef>
                <a:spcPts val="0"/>
              </a:spcBef>
              <a:spcAft>
                <a:spcPts val="0"/>
              </a:spcAft>
              <a:buNone/>
            </a:pPr>
            <a:r>
              <a:rPr lang="en" sz="1600" b="1"/>
              <a:t>How can we ensure that this mahi</a:t>
            </a:r>
            <a:endParaRPr sz="1600" b="1"/>
          </a:p>
          <a:p>
            <a:pPr marL="0" lvl="0" indent="0" algn="l" rtl="0">
              <a:spcBef>
                <a:spcPts val="0"/>
              </a:spcBef>
              <a:spcAft>
                <a:spcPts val="0"/>
              </a:spcAft>
              <a:buNone/>
            </a:pPr>
            <a:r>
              <a:rPr lang="en" sz="1600" b="1"/>
              <a:t>the team can use the knowledge, skills, tools, and strategies that have been developed to inform and strengthen future responses?</a:t>
            </a:r>
            <a:endParaRPr sz="1600" b="1"/>
          </a:p>
          <a:p>
            <a:pPr marL="0" lvl="0" indent="0" algn="l" rtl="0">
              <a:spcBef>
                <a:spcPts val="0"/>
              </a:spcBef>
              <a:spcAft>
                <a:spcPts val="0"/>
              </a:spcAft>
              <a:buNone/>
            </a:pPr>
            <a:endParaRPr sz="1600" b="1"/>
          </a:p>
          <a:p>
            <a:pPr marL="0" lvl="0" indent="0" algn="l" rtl="0">
              <a:spcBef>
                <a:spcPts val="0"/>
              </a:spcBef>
              <a:spcAft>
                <a:spcPts val="0"/>
              </a:spcAft>
              <a:buClr>
                <a:schemeClr val="dk1"/>
              </a:buClr>
              <a:buSzPts val="1100"/>
              <a:buFont typeface="Arial"/>
              <a:buNone/>
            </a:pPr>
            <a:endParaRPr sz="1350">
              <a:solidFill>
                <a:srgbClr val="343433"/>
              </a:solidFill>
              <a:highlight>
                <a:srgbClr val="F5F5F5"/>
              </a:highlight>
            </a:endParaRPr>
          </a:p>
          <a:p>
            <a:pPr marL="0" lvl="0" indent="0" algn="l" rtl="0">
              <a:lnSpc>
                <a:spcPct val="166600"/>
              </a:lnSpc>
              <a:spcBef>
                <a:spcPts val="600"/>
              </a:spcBef>
              <a:spcAft>
                <a:spcPts val="0"/>
              </a:spcAft>
              <a:buClr>
                <a:schemeClr val="dk1"/>
              </a:buClr>
              <a:buSzPts val="1100"/>
              <a:buFont typeface="Arial"/>
              <a:buNone/>
            </a:pPr>
            <a:r>
              <a:rPr lang="en" sz="1350">
                <a:solidFill>
                  <a:srgbClr val="343433"/>
                </a:solidFill>
                <a:highlight>
                  <a:srgbClr val="F5F5F5"/>
                </a:highlight>
              </a:rPr>
              <a:t> </a:t>
            </a:r>
            <a:endParaRPr sz="1350">
              <a:solidFill>
                <a:srgbClr val="343433"/>
              </a:solidFill>
              <a:highlight>
                <a:srgbClr val="F5F5F5"/>
              </a:highlight>
            </a:endParaRPr>
          </a:p>
          <a:p>
            <a:pPr marL="0" lvl="0" indent="0" algn="l" rtl="0">
              <a:spcBef>
                <a:spcPts val="600"/>
              </a:spcBef>
              <a:spcAft>
                <a:spcPts val="0"/>
              </a:spcAft>
              <a:buNone/>
            </a:pPr>
            <a:endParaRPr sz="1600" b="1"/>
          </a:p>
          <a:p>
            <a:pPr marL="0" lvl="0" indent="0" algn="l" rtl="0">
              <a:spcBef>
                <a:spcPts val="0"/>
              </a:spcBef>
              <a:spcAft>
                <a:spcPts val="0"/>
              </a:spcAft>
              <a:buNone/>
            </a:pP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Shape 282"/>
        <p:cNvGrpSpPr/>
        <p:nvPr/>
      </p:nvGrpSpPr>
      <p:grpSpPr>
        <a:xfrm>
          <a:off x="0" y="0"/>
          <a:ext cx="0" cy="0"/>
          <a:chOff x="0" y="0"/>
          <a:chExt cx="0" cy="0"/>
        </a:xfrm>
      </p:grpSpPr>
      <p:pic>
        <p:nvPicPr>
          <p:cNvPr id="283" name="Google Shape;283;p38" descr="Icon&#10;&#10;Description automatically generated"/>
          <p:cNvPicPr preferRelativeResize="0"/>
          <p:nvPr/>
        </p:nvPicPr>
        <p:blipFill rotWithShape="1">
          <a:blip r:embed="rId3">
            <a:alphaModFix amt="57000"/>
          </a:blip>
          <a:srcRect/>
          <a:stretch/>
        </p:blipFill>
        <p:spPr>
          <a:xfrm>
            <a:off x="10904598" y="3491275"/>
            <a:ext cx="2052625" cy="5287075"/>
          </a:xfrm>
          <a:prstGeom prst="rect">
            <a:avLst/>
          </a:prstGeom>
          <a:noFill/>
          <a:ln>
            <a:noFill/>
          </a:ln>
        </p:spPr>
      </p:pic>
      <p:sp>
        <p:nvSpPr>
          <p:cNvPr id="284" name="Google Shape;284;p38"/>
          <p:cNvSpPr/>
          <p:nvPr/>
        </p:nvSpPr>
        <p:spPr>
          <a:xfrm>
            <a:off x="-20275" y="0"/>
            <a:ext cx="9144000" cy="5143500"/>
          </a:xfrm>
          <a:custGeom>
            <a:avLst/>
            <a:gdLst/>
            <a:ahLst/>
            <a:cxnLst/>
            <a:rect l="l" t="t" r="r" b="b"/>
            <a:pathLst>
              <a:path w="16256000" h="9144000" extrusionOk="0">
                <a:moveTo>
                  <a:pt x="16256000" y="0"/>
                </a:moveTo>
                <a:lnTo>
                  <a:pt x="0" y="0"/>
                </a:lnTo>
                <a:lnTo>
                  <a:pt x="0" y="9144000"/>
                </a:lnTo>
                <a:lnTo>
                  <a:pt x="16256000" y="9144000"/>
                </a:lnTo>
                <a:lnTo>
                  <a:pt x="16256000" y="0"/>
                </a:lnTo>
                <a:close/>
              </a:path>
            </a:pathLst>
          </a:custGeom>
          <a:solidFill>
            <a:srgbClr val="A9D8E2"/>
          </a:solidFill>
          <a:ln>
            <a:noFill/>
          </a:ln>
        </p:spPr>
        <p:txBody>
          <a:bodyPr spcFirstLastPara="1" wrap="square" lIns="0" tIns="0" rIns="0" bIns="0" anchor="t" anchorCtr="0">
            <a:noAutofit/>
          </a:bodyPr>
          <a:lstStyle/>
          <a:p>
            <a:pPr marL="0" lvl="0" indent="0" algn="l" rtl="0">
              <a:spcBef>
                <a:spcPts val="0"/>
              </a:spcBef>
              <a:spcAft>
                <a:spcPts val="0"/>
              </a:spcAft>
              <a:buClr>
                <a:schemeClr val="dk1"/>
              </a:buClr>
              <a:buSzPts val="1100"/>
              <a:buFont typeface="Arial"/>
              <a:buNone/>
            </a:pPr>
            <a:r>
              <a:rPr lang="en" sz="1100">
                <a:solidFill>
                  <a:schemeClr val="dk1"/>
                </a:solidFill>
              </a:rPr>
              <a:t>		 	 	 		</a:t>
            </a:r>
            <a:endParaRPr sz="1100">
              <a:solidFill>
                <a:schemeClr val="dk1"/>
              </a:solidFill>
            </a:endParaRPr>
          </a:p>
          <a:p>
            <a:pPr marL="0" lvl="0" indent="0" algn="l" rtl="0">
              <a:spcBef>
                <a:spcPts val="0"/>
              </a:spcBef>
              <a:spcAft>
                <a:spcPts val="0"/>
              </a:spcAft>
              <a:buClr>
                <a:schemeClr val="dk1"/>
              </a:buClr>
              <a:buSzPts val="1100"/>
              <a:buFont typeface="Arial"/>
              <a:buNone/>
            </a:pPr>
            <a:r>
              <a:rPr lang="en" sz="1100">
                <a:solidFill>
                  <a:schemeClr val="dk1"/>
                </a:solidFill>
              </a:rPr>
              <a:t>			</a:t>
            </a:r>
            <a:endParaRPr sz="1100">
              <a:solidFill>
                <a:schemeClr val="dk1"/>
              </a:solidFill>
            </a:endParaRPr>
          </a:p>
          <a:p>
            <a:pPr marL="0" lvl="0" indent="0" algn="l" rtl="0">
              <a:spcBef>
                <a:spcPts val="0"/>
              </a:spcBef>
              <a:spcAft>
                <a:spcPts val="0"/>
              </a:spcAft>
              <a:buClr>
                <a:schemeClr val="dk1"/>
              </a:buClr>
              <a:buSzPts val="1100"/>
              <a:buFont typeface="Arial"/>
              <a:buNone/>
            </a:pPr>
            <a:r>
              <a:rPr lang="en" sz="1100">
                <a:solidFill>
                  <a:schemeClr val="dk1"/>
                </a:solidFill>
              </a:rPr>
              <a:t>				</a:t>
            </a:r>
            <a:endParaRPr sz="1100">
              <a:solidFill>
                <a:schemeClr val="dk1"/>
              </a:solidFill>
            </a:endParaRPr>
          </a:p>
          <a:p>
            <a:pPr marL="0" lvl="0" indent="0" algn="l" rtl="0">
              <a:spcBef>
                <a:spcPts val="0"/>
              </a:spcBef>
              <a:spcAft>
                <a:spcPts val="0"/>
              </a:spcAft>
              <a:buClr>
                <a:schemeClr val="dk1"/>
              </a:buClr>
              <a:buSzPts val="1100"/>
              <a:buFont typeface="Arial"/>
              <a:buNone/>
            </a:pPr>
            <a:r>
              <a:rPr lang="en" sz="1100">
                <a:solidFill>
                  <a:schemeClr val="dk1"/>
                </a:solidFill>
              </a:rPr>
              <a:t>					</a:t>
            </a:r>
            <a:endParaRPr sz="1100">
              <a:solidFill>
                <a:schemeClr val="dk1"/>
              </a:solidFill>
            </a:endParaRPr>
          </a:p>
          <a:p>
            <a:pPr marL="0" lvl="0" indent="0" algn="l" rtl="0">
              <a:spcBef>
                <a:spcPts val="0"/>
              </a:spcBef>
              <a:spcAft>
                <a:spcPts val="0"/>
              </a:spcAft>
              <a:buClr>
                <a:schemeClr val="dk1"/>
              </a:buClr>
              <a:buSzPts val="1100"/>
              <a:buFont typeface="Arial"/>
              <a:buNone/>
            </a:pPr>
            <a:r>
              <a:rPr lang="en" sz="1100">
                <a:solidFill>
                  <a:schemeClr val="dk1"/>
                </a:solidFill>
              </a:rPr>
              <a:t>						</a:t>
            </a:r>
            <a:endParaRPr sz="1100">
              <a:solidFill>
                <a:schemeClr val="dk1"/>
              </a:solidFill>
            </a:endParaRPr>
          </a:p>
          <a:p>
            <a:pPr marL="0" lvl="0" indent="0" algn="l" rtl="0">
              <a:lnSpc>
                <a:spcPct val="115000"/>
              </a:lnSpc>
              <a:spcBef>
                <a:spcPts val="1200"/>
              </a:spcBef>
              <a:spcAft>
                <a:spcPts val="0"/>
              </a:spcAft>
              <a:buClr>
                <a:schemeClr val="dk1"/>
              </a:buClr>
              <a:buSzPts val="1100"/>
              <a:buFont typeface="Arial"/>
              <a:buNone/>
            </a:pPr>
            <a:endParaRPr sz="1200">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 sz="1100">
                <a:solidFill>
                  <a:schemeClr val="dk1"/>
                </a:solidFill>
              </a:rPr>
              <a:t>					</a:t>
            </a:r>
            <a:endParaRPr sz="1100">
              <a:solidFill>
                <a:schemeClr val="dk1"/>
              </a:solidFill>
            </a:endParaRPr>
          </a:p>
          <a:p>
            <a:pPr marL="0" lvl="0" indent="0" algn="l" rtl="0">
              <a:spcBef>
                <a:spcPts val="0"/>
              </a:spcBef>
              <a:spcAft>
                <a:spcPts val="0"/>
              </a:spcAft>
              <a:buClr>
                <a:schemeClr val="dk1"/>
              </a:buClr>
              <a:buSzPts val="1100"/>
              <a:buFont typeface="Arial"/>
              <a:buNone/>
            </a:pPr>
            <a:r>
              <a:rPr lang="en" sz="1100">
                <a:solidFill>
                  <a:schemeClr val="dk1"/>
                </a:solidFill>
              </a:rPr>
              <a:t>				</a:t>
            </a:r>
            <a:endParaRPr sz="1100">
              <a:solidFill>
                <a:schemeClr val="dk1"/>
              </a:solidFill>
            </a:endParaRPr>
          </a:p>
          <a:p>
            <a:pPr marL="0" lvl="0" indent="0" algn="l" rtl="0">
              <a:spcBef>
                <a:spcPts val="0"/>
              </a:spcBef>
              <a:spcAft>
                <a:spcPts val="0"/>
              </a:spcAft>
              <a:buClr>
                <a:schemeClr val="dk1"/>
              </a:buClr>
              <a:buSzPts val="1100"/>
              <a:buFont typeface="Arial"/>
              <a:buNone/>
            </a:pPr>
            <a:r>
              <a:rPr lang="en" sz="1100">
                <a:solidFill>
                  <a:schemeClr val="dk1"/>
                </a:solidFill>
              </a:rPr>
              <a:t>			</a:t>
            </a:r>
            <a:endParaRPr sz="1100">
              <a:solidFill>
                <a:schemeClr val="dk1"/>
              </a:solidFill>
            </a:endParaRPr>
          </a:p>
          <a:p>
            <a:pPr marL="0" lvl="0" indent="0" algn="l" rtl="0">
              <a:spcBef>
                <a:spcPts val="0"/>
              </a:spcBef>
              <a:spcAft>
                <a:spcPts val="0"/>
              </a:spcAft>
              <a:buClr>
                <a:schemeClr val="dk1"/>
              </a:buClr>
              <a:buSzPts val="1100"/>
              <a:buFont typeface="Arial"/>
              <a:buNone/>
            </a:pPr>
            <a:r>
              <a:rPr lang="en" sz="1100">
                <a:solidFill>
                  <a:schemeClr val="dk1"/>
                </a:solidFill>
              </a:rPr>
              <a:t>		</a:t>
            </a:r>
            <a:endParaRPr sz="1100">
              <a:solidFill>
                <a:schemeClr val="dk1"/>
              </a:solidFill>
            </a:endParaRPr>
          </a:p>
        </p:txBody>
      </p:sp>
      <p:pic>
        <p:nvPicPr>
          <p:cNvPr id="285" name="Google Shape;285;p38" descr="Icon&#10;&#10;Description automatically generated"/>
          <p:cNvPicPr preferRelativeResize="0"/>
          <p:nvPr/>
        </p:nvPicPr>
        <p:blipFill rotWithShape="1">
          <a:blip r:embed="rId3">
            <a:alphaModFix amt="20000"/>
          </a:blip>
          <a:srcRect/>
          <a:stretch/>
        </p:blipFill>
        <p:spPr>
          <a:xfrm>
            <a:off x="7479025" y="0"/>
            <a:ext cx="1644700" cy="4996374"/>
          </a:xfrm>
          <a:prstGeom prst="rect">
            <a:avLst/>
          </a:prstGeom>
          <a:noFill/>
          <a:ln>
            <a:noFill/>
          </a:ln>
        </p:spPr>
      </p:pic>
      <p:sp>
        <p:nvSpPr>
          <p:cNvPr id="286" name="Google Shape;286;p38"/>
          <p:cNvSpPr txBox="1"/>
          <p:nvPr/>
        </p:nvSpPr>
        <p:spPr>
          <a:xfrm>
            <a:off x="212725" y="161475"/>
            <a:ext cx="7169700" cy="6173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b="1">
                <a:solidFill>
                  <a:srgbClr val="343433"/>
                </a:solidFill>
                <a:highlight>
                  <a:srgbClr val="F5F5F5"/>
                </a:highlight>
              </a:rPr>
              <a:t>Provide an enduring resource</a:t>
            </a:r>
            <a:endParaRPr sz="1100" b="1">
              <a:solidFill>
                <a:srgbClr val="343433"/>
              </a:solidFill>
              <a:highlight>
                <a:srgbClr val="F5F5F5"/>
              </a:highlight>
            </a:endParaRPr>
          </a:p>
          <a:p>
            <a:pPr marL="0" lvl="0" indent="0" algn="l" rtl="0">
              <a:lnSpc>
                <a:spcPct val="166600"/>
              </a:lnSpc>
              <a:spcBef>
                <a:spcPts val="600"/>
              </a:spcBef>
              <a:spcAft>
                <a:spcPts val="0"/>
              </a:spcAft>
              <a:buNone/>
            </a:pPr>
            <a:r>
              <a:rPr lang="en" sz="1350">
                <a:solidFill>
                  <a:srgbClr val="343433"/>
                </a:solidFill>
                <a:highlight>
                  <a:srgbClr val="F5F5F5"/>
                </a:highlight>
              </a:rPr>
              <a:t>He Pikorua is designed for continuous improvement. It aims to be a living resource that is fresh, current and useful:</a:t>
            </a:r>
            <a:endParaRPr sz="1350">
              <a:solidFill>
                <a:srgbClr val="343433"/>
              </a:solidFill>
              <a:highlight>
                <a:srgbClr val="F5F5F5"/>
              </a:highlight>
            </a:endParaRPr>
          </a:p>
          <a:p>
            <a:pPr marL="457200" marR="25400" lvl="0" indent="-314325" algn="l" rtl="0">
              <a:lnSpc>
                <a:spcPct val="115000"/>
              </a:lnSpc>
              <a:spcBef>
                <a:spcPts val="2500"/>
              </a:spcBef>
              <a:spcAft>
                <a:spcPts val="0"/>
              </a:spcAft>
              <a:buClr>
                <a:srgbClr val="343433"/>
              </a:buClr>
              <a:buSzPts val="1350"/>
              <a:buChar char="●"/>
            </a:pPr>
            <a:r>
              <a:rPr lang="en" sz="1350">
                <a:solidFill>
                  <a:srgbClr val="343433"/>
                </a:solidFill>
                <a:highlight>
                  <a:srgbClr val="F5F5F5"/>
                </a:highlight>
              </a:rPr>
              <a:t>informed and shaped by ongoing learning</a:t>
            </a:r>
            <a:endParaRPr sz="1350">
              <a:solidFill>
                <a:srgbClr val="343433"/>
              </a:solidFill>
              <a:highlight>
                <a:srgbClr val="F5F5F5"/>
              </a:highlight>
            </a:endParaRPr>
          </a:p>
          <a:p>
            <a:pPr marL="457200" marR="25400" lvl="0" indent="-314325" algn="l" rtl="0">
              <a:lnSpc>
                <a:spcPct val="115000"/>
              </a:lnSpc>
              <a:spcBef>
                <a:spcPts val="0"/>
              </a:spcBef>
              <a:spcAft>
                <a:spcPts val="0"/>
              </a:spcAft>
              <a:buClr>
                <a:srgbClr val="343433"/>
              </a:buClr>
              <a:buSzPts val="1350"/>
              <a:buChar char="●"/>
            </a:pPr>
            <a:r>
              <a:rPr lang="en" sz="1350">
                <a:solidFill>
                  <a:srgbClr val="343433"/>
                </a:solidFill>
                <a:highlight>
                  <a:srgbClr val="F5F5F5"/>
                </a:highlight>
              </a:rPr>
              <a:t>reflecting the knowledge, lived experiences, cultures and practice of all our practitioners, educators and whānau.</a:t>
            </a:r>
            <a:endParaRPr sz="1350">
              <a:solidFill>
                <a:srgbClr val="343433"/>
              </a:solidFill>
              <a:highlight>
                <a:srgbClr val="F5F5F5"/>
              </a:highlight>
            </a:endParaRPr>
          </a:p>
          <a:p>
            <a:pPr marL="457200" marR="25400" lvl="0" indent="-314325" algn="l" rtl="0">
              <a:lnSpc>
                <a:spcPct val="115000"/>
              </a:lnSpc>
              <a:spcBef>
                <a:spcPts val="0"/>
              </a:spcBef>
              <a:spcAft>
                <a:spcPts val="0"/>
              </a:spcAft>
              <a:buClr>
                <a:srgbClr val="343433"/>
              </a:buClr>
              <a:buSzPts val="1350"/>
              <a:buChar char="●"/>
            </a:pPr>
            <a:r>
              <a:rPr lang="en" sz="1350">
                <a:solidFill>
                  <a:srgbClr val="343433"/>
                </a:solidFill>
                <a:highlight>
                  <a:srgbClr val="F5F5F5"/>
                </a:highlight>
              </a:rPr>
              <a:t>We will update and refresh core content, resources, links and examples as required. </a:t>
            </a:r>
            <a:r>
              <a:rPr lang="en" sz="1350">
                <a:solidFill>
                  <a:srgbClr val="343433"/>
                </a:solidFill>
                <a:highlight>
                  <a:srgbClr val="FFFFFE"/>
                </a:highlight>
              </a:rPr>
              <a:t>provide clear, consistent, practical guidance</a:t>
            </a:r>
            <a:endParaRPr sz="1350">
              <a:solidFill>
                <a:srgbClr val="343433"/>
              </a:solidFill>
              <a:highlight>
                <a:srgbClr val="FFFFFE"/>
              </a:highlight>
            </a:endParaRPr>
          </a:p>
          <a:p>
            <a:pPr marL="457200" marR="25400" lvl="0" indent="0" algn="l" rtl="0">
              <a:lnSpc>
                <a:spcPct val="115000"/>
              </a:lnSpc>
              <a:spcBef>
                <a:spcPts val="4900"/>
              </a:spcBef>
              <a:spcAft>
                <a:spcPts val="0"/>
              </a:spcAft>
              <a:buNone/>
            </a:pPr>
            <a:endParaRPr sz="1350">
              <a:solidFill>
                <a:srgbClr val="343433"/>
              </a:solidFill>
              <a:highlight>
                <a:srgbClr val="FFFFFE"/>
              </a:highlight>
            </a:endParaRPr>
          </a:p>
          <a:p>
            <a:pPr marL="457200" marR="25400" lvl="0" indent="-314325" algn="l" rtl="0">
              <a:lnSpc>
                <a:spcPct val="115000"/>
              </a:lnSpc>
              <a:spcBef>
                <a:spcPts val="4900"/>
              </a:spcBef>
              <a:spcAft>
                <a:spcPts val="0"/>
              </a:spcAft>
              <a:buClr>
                <a:srgbClr val="343433"/>
              </a:buClr>
              <a:buSzPts val="1350"/>
              <a:buChar char="●"/>
            </a:pPr>
            <a:r>
              <a:rPr lang="en" sz="1350">
                <a:solidFill>
                  <a:srgbClr val="343433"/>
                </a:solidFill>
                <a:highlight>
                  <a:srgbClr val="FFFFFE"/>
                </a:highlight>
              </a:rPr>
              <a:t>enable mokopuna to flourish</a:t>
            </a:r>
            <a:endParaRPr sz="1350">
              <a:solidFill>
                <a:srgbClr val="343433"/>
              </a:solidFill>
              <a:highlight>
                <a:srgbClr val="FFFFFE"/>
              </a:highlight>
            </a:endParaRPr>
          </a:p>
          <a:p>
            <a:pPr marL="457200" marR="25400" lvl="0" indent="-314325" algn="l" rtl="0">
              <a:lnSpc>
                <a:spcPct val="115000"/>
              </a:lnSpc>
              <a:spcBef>
                <a:spcPts val="0"/>
              </a:spcBef>
              <a:spcAft>
                <a:spcPts val="0"/>
              </a:spcAft>
              <a:buClr>
                <a:srgbClr val="343433"/>
              </a:buClr>
              <a:buSzPts val="1350"/>
              <a:buChar char="●"/>
            </a:pPr>
            <a:r>
              <a:rPr lang="en" sz="1350">
                <a:solidFill>
                  <a:srgbClr val="343433"/>
                </a:solidFill>
                <a:highlight>
                  <a:srgbClr val="FFFFFE"/>
                </a:highlight>
              </a:rPr>
              <a:t>support our competencies, standards, and codes</a:t>
            </a:r>
            <a:endParaRPr sz="1350">
              <a:solidFill>
                <a:srgbClr val="343433"/>
              </a:solidFill>
              <a:highlight>
                <a:srgbClr val="FFFFFE"/>
              </a:highlight>
            </a:endParaRPr>
          </a:p>
          <a:p>
            <a:pPr marL="457200" marR="25400" lvl="0" indent="-314325" algn="l" rtl="0">
              <a:lnSpc>
                <a:spcPct val="115000"/>
              </a:lnSpc>
              <a:spcBef>
                <a:spcPts val="0"/>
              </a:spcBef>
              <a:spcAft>
                <a:spcPts val="0"/>
              </a:spcAft>
              <a:buClr>
                <a:srgbClr val="343433"/>
              </a:buClr>
              <a:buSzPts val="1350"/>
              <a:buChar char="●"/>
            </a:pPr>
            <a:r>
              <a:rPr lang="en" sz="1350">
                <a:solidFill>
                  <a:srgbClr val="343433"/>
                </a:solidFill>
                <a:highlight>
                  <a:srgbClr val="FFFFFE"/>
                </a:highlight>
              </a:rPr>
              <a:t>strengthen how we work together</a:t>
            </a:r>
            <a:endParaRPr sz="1350">
              <a:solidFill>
                <a:srgbClr val="343433"/>
              </a:solidFill>
              <a:highlight>
                <a:srgbClr val="FFFFFE"/>
              </a:highlight>
            </a:endParaRPr>
          </a:p>
          <a:p>
            <a:pPr marL="457200" marR="25400" lvl="0" indent="-314325" algn="l" rtl="0">
              <a:lnSpc>
                <a:spcPct val="115000"/>
              </a:lnSpc>
              <a:spcBef>
                <a:spcPts val="0"/>
              </a:spcBef>
              <a:spcAft>
                <a:spcPts val="0"/>
              </a:spcAft>
              <a:buClr>
                <a:srgbClr val="343433"/>
              </a:buClr>
              <a:buSzPts val="1350"/>
              <a:buChar char="●"/>
            </a:pPr>
            <a:r>
              <a:rPr lang="en" sz="1350">
                <a:solidFill>
                  <a:srgbClr val="343433"/>
                </a:solidFill>
                <a:highlight>
                  <a:srgbClr val="FFFFFE"/>
                </a:highlight>
              </a:rPr>
              <a:t>build on our strengths</a:t>
            </a:r>
            <a:endParaRPr sz="1350">
              <a:solidFill>
                <a:srgbClr val="343433"/>
              </a:solidFill>
              <a:highlight>
                <a:srgbClr val="FFFFFE"/>
              </a:highlight>
            </a:endParaRPr>
          </a:p>
          <a:p>
            <a:pPr marL="457200" marR="25400" lvl="0" indent="-314325" algn="l" rtl="0">
              <a:lnSpc>
                <a:spcPct val="115000"/>
              </a:lnSpc>
              <a:spcBef>
                <a:spcPts val="0"/>
              </a:spcBef>
              <a:spcAft>
                <a:spcPts val="0"/>
              </a:spcAft>
              <a:buClr>
                <a:srgbClr val="343433"/>
              </a:buClr>
              <a:buSzPts val="1350"/>
              <a:buChar char="●"/>
            </a:pPr>
            <a:r>
              <a:rPr lang="en" sz="1350">
                <a:solidFill>
                  <a:srgbClr val="343433"/>
                </a:solidFill>
                <a:highlight>
                  <a:srgbClr val="FFFFFE"/>
                </a:highlight>
              </a:rPr>
              <a:t>provide an enduring resource</a:t>
            </a:r>
            <a:endParaRPr sz="1600" b="1"/>
          </a:p>
          <a:p>
            <a:pPr marL="0" lvl="0" indent="0" algn="l" rtl="0">
              <a:spcBef>
                <a:spcPts val="4900"/>
              </a:spcBef>
              <a:spcAft>
                <a:spcPts val="0"/>
              </a:spcAft>
              <a:buNone/>
            </a:pP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bg>
      <p:bgPr>
        <a:solidFill>
          <a:srgbClr val="A9D8E2"/>
        </a:solidFill>
        <a:effectLst/>
      </p:bgPr>
    </p:bg>
    <p:spTree>
      <p:nvGrpSpPr>
        <p:cNvPr id="1" name="Shape 290"/>
        <p:cNvGrpSpPr/>
        <p:nvPr/>
      </p:nvGrpSpPr>
      <p:grpSpPr>
        <a:xfrm>
          <a:off x="0" y="0"/>
          <a:ext cx="0" cy="0"/>
          <a:chOff x="0" y="0"/>
          <a:chExt cx="0" cy="0"/>
        </a:xfrm>
      </p:grpSpPr>
      <p:pic>
        <p:nvPicPr>
          <p:cNvPr id="291" name="Google Shape;291;p39"/>
          <p:cNvPicPr preferRelativeResize="0"/>
          <p:nvPr/>
        </p:nvPicPr>
        <p:blipFill>
          <a:blip r:embed="rId3">
            <a:alphaModFix/>
          </a:blip>
          <a:stretch>
            <a:fillRect/>
          </a:stretch>
        </p:blipFill>
        <p:spPr>
          <a:xfrm>
            <a:off x="441875" y="152400"/>
            <a:ext cx="6451599" cy="4838700"/>
          </a:xfrm>
          <a:prstGeom prst="rect">
            <a:avLst/>
          </a:prstGeom>
          <a:noFill/>
          <a:ln w="76200" cap="flat" cmpd="sng">
            <a:solidFill>
              <a:schemeClr val="accent5"/>
            </a:solidFill>
            <a:prstDash val="solid"/>
            <a:round/>
            <a:headEnd type="none" w="sm" len="sm"/>
            <a:tailEnd type="none" w="sm" len="sm"/>
          </a:ln>
        </p:spPr>
      </p:pic>
      <p:sp>
        <p:nvSpPr>
          <p:cNvPr id="292" name="Google Shape;292;p39"/>
          <p:cNvSpPr txBox="1"/>
          <p:nvPr/>
        </p:nvSpPr>
        <p:spPr>
          <a:xfrm>
            <a:off x="1009150" y="152400"/>
            <a:ext cx="2023500" cy="492600"/>
          </a:xfrm>
          <a:prstGeom prst="rect">
            <a:avLst/>
          </a:prstGeom>
          <a:solidFill>
            <a:srgbClr val="CCCCCC"/>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000" b="1"/>
              <a:t>Barriers</a:t>
            </a:r>
            <a:endParaRPr sz="2000" b="1"/>
          </a:p>
        </p:txBody>
      </p:sp>
      <p:pic>
        <p:nvPicPr>
          <p:cNvPr id="293" name="Google Shape;293;p39" descr="Icon&#10;&#10;Description automatically generated"/>
          <p:cNvPicPr preferRelativeResize="0"/>
          <p:nvPr/>
        </p:nvPicPr>
        <p:blipFill rotWithShape="1">
          <a:blip r:embed="rId4">
            <a:alphaModFix amt="20000"/>
          </a:blip>
          <a:srcRect/>
          <a:stretch/>
        </p:blipFill>
        <p:spPr>
          <a:xfrm>
            <a:off x="7479025" y="0"/>
            <a:ext cx="1644700" cy="4996374"/>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bg>
      <p:bgPr>
        <a:solidFill>
          <a:srgbClr val="A9D8E2"/>
        </a:solidFill>
        <a:effectLst/>
      </p:bgPr>
    </p:bg>
    <p:spTree>
      <p:nvGrpSpPr>
        <p:cNvPr id="1" name="Shape 297"/>
        <p:cNvGrpSpPr/>
        <p:nvPr/>
      </p:nvGrpSpPr>
      <p:grpSpPr>
        <a:xfrm>
          <a:off x="0" y="0"/>
          <a:ext cx="0" cy="0"/>
          <a:chOff x="0" y="0"/>
          <a:chExt cx="0" cy="0"/>
        </a:xfrm>
      </p:grpSpPr>
      <p:pic>
        <p:nvPicPr>
          <p:cNvPr id="298" name="Google Shape;298;p40"/>
          <p:cNvPicPr preferRelativeResize="0"/>
          <p:nvPr/>
        </p:nvPicPr>
        <p:blipFill>
          <a:blip r:embed="rId3">
            <a:alphaModFix/>
          </a:blip>
          <a:stretch>
            <a:fillRect/>
          </a:stretch>
        </p:blipFill>
        <p:spPr>
          <a:xfrm>
            <a:off x="0" y="0"/>
            <a:ext cx="5151312" cy="2897626"/>
          </a:xfrm>
          <a:prstGeom prst="rect">
            <a:avLst/>
          </a:prstGeom>
          <a:noFill/>
          <a:ln>
            <a:noFill/>
          </a:ln>
        </p:spPr>
      </p:pic>
      <p:pic>
        <p:nvPicPr>
          <p:cNvPr id="299" name="Google Shape;299;p40"/>
          <p:cNvPicPr preferRelativeResize="0"/>
          <p:nvPr/>
        </p:nvPicPr>
        <p:blipFill>
          <a:blip r:embed="rId4">
            <a:alphaModFix/>
          </a:blip>
          <a:stretch>
            <a:fillRect/>
          </a:stretch>
        </p:blipFill>
        <p:spPr>
          <a:xfrm>
            <a:off x="697050" y="2944050"/>
            <a:ext cx="3635275" cy="2149801"/>
          </a:xfrm>
          <a:prstGeom prst="rect">
            <a:avLst/>
          </a:prstGeom>
          <a:noFill/>
          <a:ln>
            <a:noFill/>
          </a:ln>
        </p:spPr>
      </p:pic>
      <p:sp>
        <p:nvSpPr>
          <p:cNvPr id="300" name="Google Shape;300;p40"/>
          <p:cNvSpPr txBox="1"/>
          <p:nvPr/>
        </p:nvSpPr>
        <p:spPr>
          <a:xfrm>
            <a:off x="5291450" y="158075"/>
            <a:ext cx="3635400" cy="4417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a:t>Litttek (2021) states that transitions are a process, one of which is recurring throughout the educational journey of mokopuna. Conrad (2010) reiterates that transition is ongoing, not a single point in time (Rosenkoetter et al., 2007). Putting mokopuna at the centre requires kura and kaiako to take the time to plan early for smooth transitions, to build the bridge of connection between both settings (Hawk &amp; Hill, 2004). There are many ways to begin the transition process such as sharing a video about the kura showing a normal day, reciprocal visits of mokopuna and kaiako and connecting with whānau (Hawk &amp; Hill, 2004). Karl Vasau and Natalie Faitala (531pi, 2021c) talanoa about the transition process. They discuss sharing what is involved with transition from ECE, Primary, High School and beyond, and the importance of having early, open honest talanoa with their children. Strong learning partnerships with parents and whānau supported children as they approached and transitioned to school were realised by ERO’s (2015) report as precursors to smooth transitions. These strategies support the communication and connection between the two places that mokopuna are transitioning from and to. Developing relationships between mokopuna, whānau and kaiako. He waka eke noa!</a:t>
            </a:r>
            <a:r>
              <a:rPr lang="en" sz="1100">
                <a:solidFill>
                  <a:srgbClr val="333333"/>
                </a:solidFill>
                <a:highlight>
                  <a:srgbClr val="FFFFFF"/>
                </a:highlight>
                <a:latin typeface="Open Sans"/>
                <a:ea typeface="Open Sans"/>
                <a:cs typeface="Open Sans"/>
                <a:sym typeface="Open Sans"/>
              </a:rPr>
              <a:t> </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bg>
      <p:bgPr>
        <a:solidFill>
          <a:srgbClr val="A9D8E2"/>
        </a:solidFill>
        <a:effectLst/>
      </p:bgPr>
    </p:bg>
    <p:spTree>
      <p:nvGrpSpPr>
        <p:cNvPr id="1" name="Shape 304"/>
        <p:cNvGrpSpPr/>
        <p:nvPr/>
      </p:nvGrpSpPr>
      <p:grpSpPr>
        <a:xfrm>
          <a:off x="0" y="0"/>
          <a:ext cx="0" cy="0"/>
          <a:chOff x="0" y="0"/>
          <a:chExt cx="0" cy="0"/>
        </a:xfrm>
      </p:grpSpPr>
      <p:sp>
        <p:nvSpPr>
          <p:cNvPr id="305" name="Google Shape;305;p41"/>
          <p:cNvSpPr txBox="1">
            <a:spLocks noGrp="1"/>
          </p:cNvSpPr>
          <p:nvPr>
            <p:ph type="subTitle" idx="1"/>
          </p:nvPr>
        </p:nvSpPr>
        <p:spPr>
          <a:xfrm>
            <a:off x="296800" y="4327575"/>
            <a:ext cx="8379300" cy="756000"/>
          </a:xfrm>
          <a:prstGeom prst="rect">
            <a:avLst/>
          </a:prstGeom>
        </p:spPr>
        <p:txBody>
          <a:bodyPr spcFirstLastPara="1" wrap="square" lIns="91425" tIns="91425" rIns="91425" bIns="91425" anchor="t" anchorCtr="0">
            <a:normAutofit/>
          </a:bodyPr>
          <a:lstStyle/>
          <a:p>
            <a:pPr marL="0" lvl="0" indent="0" algn="ctr" rtl="0">
              <a:lnSpc>
                <a:spcPct val="80000"/>
              </a:lnSpc>
              <a:spcBef>
                <a:spcPts val="0"/>
              </a:spcBef>
              <a:spcAft>
                <a:spcPts val="0"/>
              </a:spcAft>
              <a:buClr>
                <a:schemeClr val="dk1"/>
              </a:buClr>
              <a:buSzPts val="1018"/>
              <a:buFont typeface="Arial"/>
              <a:buNone/>
            </a:pPr>
            <a:r>
              <a:rPr lang="en" sz="1102">
                <a:solidFill>
                  <a:schemeClr val="dk1"/>
                </a:solidFill>
              </a:rPr>
              <a:t>Strong learning partnerships with parents and whānau supported children as they approached and transitioned to school were realised by ERO’s (2015) report as precursors to smooth transitions. These strategies support the communication and connection between the two places that mokopuna are transitioning from and to. Developing relationships between mokopuna, whānau and kaiako. </a:t>
            </a:r>
            <a:endParaRPr sz="2675"/>
          </a:p>
        </p:txBody>
      </p:sp>
      <p:pic>
        <p:nvPicPr>
          <p:cNvPr id="306" name="Google Shape;306;p41" descr="Icon&#10;&#10;Description automatically generated"/>
          <p:cNvPicPr preferRelativeResize="0"/>
          <p:nvPr/>
        </p:nvPicPr>
        <p:blipFill rotWithShape="1">
          <a:blip r:embed="rId3">
            <a:alphaModFix amt="20000"/>
          </a:blip>
          <a:srcRect/>
          <a:stretch/>
        </p:blipFill>
        <p:spPr>
          <a:xfrm>
            <a:off x="7440175" y="73563"/>
            <a:ext cx="1644700" cy="4996374"/>
          </a:xfrm>
          <a:prstGeom prst="rect">
            <a:avLst/>
          </a:prstGeom>
          <a:noFill/>
          <a:ln>
            <a:noFill/>
          </a:ln>
        </p:spPr>
      </p:pic>
      <p:sp>
        <p:nvSpPr>
          <p:cNvPr id="307" name="Google Shape;307;p41"/>
          <p:cNvSpPr txBox="1"/>
          <p:nvPr/>
        </p:nvSpPr>
        <p:spPr>
          <a:xfrm>
            <a:off x="6541075" y="2580513"/>
            <a:ext cx="2191500" cy="153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 sz="1100">
                <a:solidFill>
                  <a:schemeClr val="dk1"/>
                </a:solidFill>
              </a:rPr>
              <a:t>Littek (2021) states that transitions are a process, one of which is recurring throughout the educational journey of mokopuna. Conrad (2010) reiterates that transition is ongoing, not a single point in time (Rosenkoetter et al., 2007). </a:t>
            </a:r>
            <a:endParaRPr/>
          </a:p>
        </p:txBody>
      </p:sp>
      <p:sp>
        <p:nvSpPr>
          <p:cNvPr id="308" name="Google Shape;308;p41"/>
          <p:cNvSpPr txBox="1"/>
          <p:nvPr/>
        </p:nvSpPr>
        <p:spPr>
          <a:xfrm>
            <a:off x="129050" y="833450"/>
            <a:ext cx="2062800" cy="1369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 sz="1100">
                <a:solidFill>
                  <a:schemeClr val="dk1"/>
                </a:solidFill>
              </a:rPr>
              <a:t>Putting mokopuna at the centre requires kura and kaiako to take the time to plan early for smooth transitions, to build the bridge of connection between both settings (Hawk &amp; Hill, 2004). </a:t>
            </a:r>
            <a:endParaRPr/>
          </a:p>
        </p:txBody>
      </p:sp>
      <p:sp>
        <p:nvSpPr>
          <p:cNvPr id="309" name="Google Shape;309;p41"/>
          <p:cNvSpPr txBox="1"/>
          <p:nvPr/>
        </p:nvSpPr>
        <p:spPr>
          <a:xfrm>
            <a:off x="129050" y="2636000"/>
            <a:ext cx="2142600" cy="1369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 sz="1100">
                <a:solidFill>
                  <a:schemeClr val="dk1"/>
                </a:solidFill>
              </a:rPr>
              <a:t>There are many ways to begin the transition process such as sharing a video about the kura showing a normal day, reciprocal visits of mokopuna and kaiako and connecting with whānau (Hawk &amp; Hill, 2004). </a:t>
            </a:r>
            <a:endParaRPr/>
          </a:p>
        </p:txBody>
      </p:sp>
      <p:sp>
        <p:nvSpPr>
          <p:cNvPr id="310" name="Google Shape;310;p41"/>
          <p:cNvSpPr txBox="1"/>
          <p:nvPr/>
        </p:nvSpPr>
        <p:spPr>
          <a:xfrm>
            <a:off x="6541075" y="833450"/>
            <a:ext cx="2328900" cy="153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 sz="1100">
                <a:solidFill>
                  <a:schemeClr val="dk1"/>
                </a:solidFill>
              </a:rPr>
              <a:t>Karl Vasau and Natalie Faitala (531pi, 2021c) talanoa about the transition process. They discuss sharing what is involved with transition from ECE, Primary, High School and beyond, and the importance of having early, open honest talanoa with their children. </a:t>
            </a:r>
            <a:endParaRPr/>
          </a:p>
        </p:txBody>
      </p:sp>
      <p:sp>
        <p:nvSpPr>
          <p:cNvPr id="311" name="Google Shape;311;p41"/>
          <p:cNvSpPr txBox="1"/>
          <p:nvPr/>
        </p:nvSpPr>
        <p:spPr>
          <a:xfrm>
            <a:off x="3243375" y="112500"/>
            <a:ext cx="2328900" cy="492600"/>
          </a:xfrm>
          <a:prstGeom prst="rect">
            <a:avLst/>
          </a:prstGeom>
          <a:noFill/>
          <a:ln w="38100" cap="flat" cmpd="sng">
            <a:solidFill>
              <a:srgbClr val="A9D8E2"/>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 sz="2000" b="1" i="1">
                <a:solidFill>
                  <a:schemeClr val="accent5"/>
                </a:solidFill>
              </a:rPr>
              <a:t>He waka eke noa!</a:t>
            </a:r>
            <a:r>
              <a:rPr lang="en" sz="1700" b="1" i="1">
                <a:solidFill>
                  <a:schemeClr val="accent5"/>
                </a:solidFill>
                <a:highlight>
                  <a:schemeClr val="lt1"/>
                </a:highlight>
                <a:latin typeface="Open Sans"/>
                <a:ea typeface="Open Sans"/>
                <a:cs typeface="Open Sans"/>
                <a:sym typeface="Open Sans"/>
              </a:rPr>
              <a:t> </a:t>
            </a:r>
            <a:endParaRPr sz="2000" b="1" i="1">
              <a:solidFill>
                <a:schemeClr val="accent5"/>
              </a:solidFill>
            </a:endParaRPr>
          </a:p>
        </p:txBody>
      </p:sp>
      <p:pic>
        <p:nvPicPr>
          <p:cNvPr id="312" name="Google Shape;312;p41"/>
          <p:cNvPicPr preferRelativeResize="0"/>
          <p:nvPr/>
        </p:nvPicPr>
        <p:blipFill>
          <a:blip r:embed="rId4">
            <a:alphaModFix/>
          </a:blip>
          <a:stretch>
            <a:fillRect/>
          </a:stretch>
        </p:blipFill>
        <p:spPr>
          <a:xfrm>
            <a:off x="2347162" y="636087"/>
            <a:ext cx="4038597" cy="2271725"/>
          </a:xfrm>
          <a:prstGeom prst="rect">
            <a:avLst/>
          </a:prstGeom>
          <a:noFill/>
          <a:ln w="38100" cap="flat" cmpd="sng">
            <a:solidFill>
              <a:schemeClr val="accent5"/>
            </a:solidFill>
            <a:prstDash val="solid"/>
            <a:round/>
            <a:headEnd type="none" w="sm" len="sm"/>
            <a:tailEnd type="none" w="sm" len="sm"/>
          </a:ln>
        </p:spPr>
      </p:pic>
      <p:pic>
        <p:nvPicPr>
          <p:cNvPr id="313" name="Google Shape;313;p41"/>
          <p:cNvPicPr preferRelativeResize="0"/>
          <p:nvPr/>
        </p:nvPicPr>
        <p:blipFill>
          <a:blip r:embed="rId5">
            <a:alphaModFix/>
          </a:blip>
          <a:stretch>
            <a:fillRect/>
          </a:stretch>
        </p:blipFill>
        <p:spPr>
          <a:xfrm>
            <a:off x="3310625" y="3031600"/>
            <a:ext cx="2191476" cy="1295977"/>
          </a:xfrm>
          <a:prstGeom prst="rect">
            <a:avLst/>
          </a:prstGeom>
          <a:noFill/>
          <a:ln w="38100" cap="flat" cmpd="sng">
            <a:solidFill>
              <a:schemeClr val="accent5"/>
            </a:solidFill>
            <a:prstDash val="solid"/>
            <a:round/>
            <a:headEnd type="none" w="sm" len="sm"/>
            <a:tailEnd type="none" w="sm" len="sm"/>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A9D8E2"/>
        </a:solidFill>
        <a:effectLst/>
      </p:bgPr>
    </p:bg>
    <p:spTree>
      <p:nvGrpSpPr>
        <p:cNvPr id="1" name="Shape 79"/>
        <p:cNvGrpSpPr/>
        <p:nvPr/>
      </p:nvGrpSpPr>
      <p:grpSpPr>
        <a:xfrm>
          <a:off x="0" y="0"/>
          <a:ext cx="0" cy="0"/>
          <a:chOff x="0" y="0"/>
          <a:chExt cx="0" cy="0"/>
        </a:xfrm>
      </p:grpSpPr>
      <p:pic>
        <p:nvPicPr>
          <p:cNvPr id="80" name="Google Shape;80;p15"/>
          <p:cNvPicPr preferRelativeResize="0"/>
          <p:nvPr/>
        </p:nvPicPr>
        <p:blipFill>
          <a:blip r:embed="rId3">
            <a:alphaModFix/>
          </a:blip>
          <a:stretch>
            <a:fillRect/>
          </a:stretch>
        </p:blipFill>
        <p:spPr>
          <a:xfrm>
            <a:off x="317000" y="231225"/>
            <a:ext cx="6451599" cy="4838700"/>
          </a:xfrm>
          <a:prstGeom prst="rect">
            <a:avLst/>
          </a:prstGeom>
          <a:noFill/>
          <a:ln w="76200" cap="flat" cmpd="sng">
            <a:solidFill>
              <a:srgbClr val="18A7B8"/>
            </a:solidFill>
            <a:prstDash val="solid"/>
            <a:round/>
            <a:headEnd type="none" w="sm" len="sm"/>
            <a:tailEnd type="none" w="sm" len="sm"/>
          </a:ln>
        </p:spPr>
      </p:pic>
      <p:sp>
        <p:nvSpPr>
          <p:cNvPr id="81" name="Google Shape;81;p15"/>
          <p:cNvSpPr txBox="1"/>
          <p:nvPr/>
        </p:nvSpPr>
        <p:spPr>
          <a:xfrm>
            <a:off x="6875025" y="559150"/>
            <a:ext cx="2043300" cy="3879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600" b="1"/>
              <a:t>We were guided by the voices  gathered from Whānau, Rangatahi, Primary and Secondary Kaiako, ECE &amp; RTLB. </a:t>
            </a:r>
            <a:endParaRPr sz="1600" b="1"/>
          </a:p>
          <a:p>
            <a:pPr marL="0" lvl="0" indent="0" algn="ctr" rtl="0">
              <a:spcBef>
                <a:spcPts val="0"/>
              </a:spcBef>
              <a:spcAft>
                <a:spcPts val="0"/>
              </a:spcAft>
              <a:buNone/>
            </a:pPr>
            <a:endParaRPr sz="1600" b="1"/>
          </a:p>
          <a:p>
            <a:pPr marL="0" lvl="0" indent="0" algn="ctr" rtl="0">
              <a:spcBef>
                <a:spcPts val="0"/>
              </a:spcBef>
              <a:spcAft>
                <a:spcPts val="0"/>
              </a:spcAft>
              <a:buNone/>
            </a:pPr>
            <a:r>
              <a:rPr lang="en" sz="1600" b="1"/>
              <a:t>From these Voices we identified the Enablers to Support Successful Transitions.</a:t>
            </a:r>
            <a:endParaRPr sz="1600" b="1"/>
          </a:p>
        </p:txBody>
      </p:sp>
      <p:pic>
        <p:nvPicPr>
          <p:cNvPr id="82" name="Google Shape;82;p15" descr="Icon&#10;&#10;Description automatically generated"/>
          <p:cNvPicPr preferRelativeResize="0"/>
          <p:nvPr/>
        </p:nvPicPr>
        <p:blipFill rotWithShape="1">
          <a:blip r:embed="rId4">
            <a:alphaModFix amt="20000"/>
          </a:blip>
          <a:srcRect l="117700" t="-2060" r="-117700" b="2059"/>
          <a:stretch/>
        </p:blipFill>
        <p:spPr>
          <a:xfrm>
            <a:off x="6875025" y="152400"/>
            <a:ext cx="2185000" cy="4996350"/>
          </a:xfrm>
          <a:prstGeom prst="rect">
            <a:avLst/>
          </a:prstGeom>
          <a:noFill/>
          <a:ln>
            <a:noFill/>
          </a:ln>
        </p:spPr>
      </p:pic>
      <p:pic>
        <p:nvPicPr>
          <p:cNvPr id="83" name="Google Shape;83;p15" descr="Icon&#10;&#10;Description automatically generated"/>
          <p:cNvPicPr preferRelativeResize="0"/>
          <p:nvPr/>
        </p:nvPicPr>
        <p:blipFill rotWithShape="1">
          <a:blip r:embed="rId4">
            <a:alphaModFix amt="20000"/>
          </a:blip>
          <a:srcRect t="2960" b="-2960"/>
          <a:stretch/>
        </p:blipFill>
        <p:spPr>
          <a:xfrm>
            <a:off x="6875025" y="475"/>
            <a:ext cx="2293175" cy="4996350"/>
          </a:xfrm>
          <a:prstGeom prst="rect">
            <a:avLst/>
          </a:prstGeom>
          <a:noFill/>
          <a:ln>
            <a:noFill/>
          </a:ln>
        </p:spPr>
      </p:pic>
      <p:sp>
        <p:nvSpPr>
          <p:cNvPr id="84" name="Google Shape;84;p15"/>
          <p:cNvSpPr txBox="1"/>
          <p:nvPr/>
        </p:nvSpPr>
        <p:spPr>
          <a:xfrm>
            <a:off x="7522750" y="4245125"/>
            <a:ext cx="1638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89" name="Google Shape;89;p16" descr="Icon&#10;&#10;Description automatically generated"/>
          <p:cNvPicPr preferRelativeResize="0"/>
          <p:nvPr/>
        </p:nvPicPr>
        <p:blipFill rotWithShape="1">
          <a:blip r:embed="rId3">
            <a:alphaModFix amt="20000"/>
          </a:blip>
          <a:srcRect/>
          <a:stretch/>
        </p:blipFill>
        <p:spPr>
          <a:xfrm>
            <a:off x="74225" y="73563"/>
            <a:ext cx="1644700" cy="4996374"/>
          </a:xfrm>
          <a:prstGeom prst="rect">
            <a:avLst/>
          </a:prstGeom>
          <a:noFill/>
          <a:ln>
            <a:noFill/>
          </a:ln>
        </p:spPr>
      </p:pic>
      <p:pic>
        <p:nvPicPr>
          <p:cNvPr id="90" name="Google Shape;90;p16" descr="Icon&#10;&#10;Description automatically generated"/>
          <p:cNvPicPr preferRelativeResize="0"/>
          <p:nvPr/>
        </p:nvPicPr>
        <p:blipFill rotWithShape="1">
          <a:blip r:embed="rId3">
            <a:alphaModFix amt="57000"/>
          </a:blip>
          <a:srcRect/>
          <a:stretch/>
        </p:blipFill>
        <p:spPr>
          <a:xfrm>
            <a:off x="10904598" y="3491275"/>
            <a:ext cx="2052625" cy="5287075"/>
          </a:xfrm>
          <a:prstGeom prst="rect">
            <a:avLst/>
          </a:prstGeom>
          <a:noFill/>
          <a:ln>
            <a:noFill/>
          </a:ln>
        </p:spPr>
      </p:pic>
      <p:sp>
        <p:nvSpPr>
          <p:cNvPr id="91" name="Google Shape;91;p16"/>
          <p:cNvSpPr/>
          <p:nvPr/>
        </p:nvSpPr>
        <p:spPr>
          <a:xfrm>
            <a:off x="-20275" y="0"/>
            <a:ext cx="9144000" cy="5143500"/>
          </a:xfrm>
          <a:custGeom>
            <a:avLst/>
            <a:gdLst/>
            <a:ahLst/>
            <a:cxnLst/>
            <a:rect l="l" t="t" r="r" b="b"/>
            <a:pathLst>
              <a:path w="16256000" h="9144000" extrusionOk="0">
                <a:moveTo>
                  <a:pt x="16256000" y="0"/>
                </a:moveTo>
                <a:lnTo>
                  <a:pt x="0" y="0"/>
                </a:lnTo>
                <a:lnTo>
                  <a:pt x="0" y="9144000"/>
                </a:lnTo>
                <a:lnTo>
                  <a:pt x="16256000" y="9144000"/>
                </a:lnTo>
                <a:lnTo>
                  <a:pt x="16256000" y="0"/>
                </a:lnTo>
                <a:close/>
              </a:path>
            </a:pathLst>
          </a:custGeom>
          <a:solidFill>
            <a:srgbClr val="A9D8E2"/>
          </a:solidFill>
          <a:ln>
            <a:noFill/>
          </a:ln>
        </p:spPr>
        <p:txBody>
          <a:bodyPr spcFirstLastPara="1" wrap="square" lIns="0" tIns="0" rIns="0" bIns="0" anchor="t" anchorCtr="0">
            <a:noAutofit/>
          </a:bodyPr>
          <a:lstStyle/>
          <a:p>
            <a:pPr marL="914400" lvl="0" indent="0" algn="l" rtl="0">
              <a:spcBef>
                <a:spcPts val="0"/>
              </a:spcBef>
              <a:spcAft>
                <a:spcPts val="0"/>
              </a:spcAft>
              <a:buNone/>
            </a:pPr>
            <a:endParaRPr>
              <a:solidFill>
                <a:schemeClr val="dk1"/>
              </a:solidFill>
              <a:highlight>
                <a:schemeClr val="lt1"/>
              </a:highlight>
              <a:latin typeface="Open Sans"/>
              <a:ea typeface="Open Sans"/>
              <a:cs typeface="Open Sans"/>
              <a:sym typeface="Open Sans"/>
            </a:endParaRPr>
          </a:p>
          <a:p>
            <a:pPr marL="0" lvl="0" indent="0" algn="l" rtl="0">
              <a:spcBef>
                <a:spcPts val="0"/>
              </a:spcBef>
              <a:spcAft>
                <a:spcPts val="0"/>
              </a:spcAft>
              <a:buNone/>
            </a:pPr>
            <a:endParaRPr>
              <a:solidFill>
                <a:schemeClr val="dk1"/>
              </a:solidFill>
              <a:highlight>
                <a:schemeClr val="lt1"/>
              </a:highlight>
              <a:latin typeface="Open Sans"/>
              <a:ea typeface="Open Sans"/>
              <a:cs typeface="Open Sans"/>
              <a:sym typeface="Open Sans"/>
            </a:endParaRPr>
          </a:p>
          <a:p>
            <a:pPr marL="0" lvl="0" indent="0" algn="l" rtl="0">
              <a:spcBef>
                <a:spcPts val="0"/>
              </a:spcBef>
              <a:spcAft>
                <a:spcPts val="0"/>
              </a:spcAft>
              <a:buNone/>
            </a:pPr>
            <a:endParaRPr>
              <a:solidFill>
                <a:schemeClr val="dk1"/>
              </a:solidFill>
              <a:highlight>
                <a:schemeClr val="lt1"/>
              </a:highlight>
              <a:latin typeface="Open Sans"/>
              <a:ea typeface="Open Sans"/>
              <a:cs typeface="Open Sans"/>
              <a:sym typeface="Open Sans"/>
            </a:endParaRPr>
          </a:p>
          <a:p>
            <a:pPr marL="0" lvl="0" indent="0" algn="l" rtl="0">
              <a:spcBef>
                <a:spcPts val="0"/>
              </a:spcBef>
              <a:spcAft>
                <a:spcPts val="0"/>
              </a:spcAft>
              <a:buNone/>
            </a:pPr>
            <a:endParaRPr>
              <a:solidFill>
                <a:schemeClr val="dk1"/>
              </a:solidFill>
              <a:highlight>
                <a:schemeClr val="lt1"/>
              </a:highlight>
              <a:latin typeface="Open Sans"/>
              <a:ea typeface="Open Sans"/>
              <a:cs typeface="Open Sans"/>
              <a:sym typeface="Open Sans"/>
            </a:endParaRPr>
          </a:p>
          <a:p>
            <a:pPr marL="0" lvl="0" indent="0" algn="l" rtl="0">
              <a:spcBef>
                <a:spcPts val="0"/>
              </a:spcBef>
              <a:spcAft>
                <a:spcPts val="0"/>
              </a:spcAft>
              <a:buNone/>
            </a:pPr>
            <a:endParaRPr>
              <a:solidFill>
                <a:schemeClr val="dk1"/>
              </a:solidFill>
              <a:highlight>
                <a:schemeClr val="lt1"/>
              </a:highlight>
              <a:latin typeface="Open Sans"/>
              <a:ea typeface="Open Sans"/>
              <a:cs typeface="Open Sans"/>
              <a:sym typeface="Open Sans"/>
            </a:endParaRPr>
          </a:p>
          <a:p>
            <a:pPr marL="914400" lvl="0" indent="0" algn="l" rtl="0">
              <a:spcBef>
                <a:spcPts val="0"/>
              </a:spcBef>
              <a:spcAft>
                <a:spcPts val="0"/>
              </a:spcAft>
              <a:buNone/>
            </a:pPr>
            <a:endParaRPr>
              <a:solidFill>
                <a:schemeClr val="dk1"/>
              </a:solidFill>
              <a:highlight>
                <a:schemeClr val="lt1"/>
              </a:highlight>
              <a:latin typeface="Open Sans"/>
              <a:ea typeface="Open Sans"/>
              <a:cs typeface="Open Sans"/>
              <a:sym typeface="Open Sans"/>
            </a:endParaRPr>
          </a:p>
          <a:p>
            <a:pPr marL="914400" lvl="0" indent="0" algn="l" rtl="0">
              <a:spcBef>
                <a:spcPts val="0"/>
              </a:spcBef>
              <a:spcAft>
                <a:spcPts val="0"/>
              </a:spcAft>
              <a:buSzPts val="1100"/>
              <a:buNone/>
            </a:pPr>
            <a:endParaRPr sz="1200" i="1">
              <a:solidFill>
                <a:srgbClr val="333333"/>
              </a:solidFill>
              <a:latin typeface="Open Sans"/>
              <a:ea typeface="Open Sans"/>
              <a:cs typeface="Open Sans"/>
              <a:sym typeface="Open Sans"/>
            </a:endParaRPr>
          </a:p>
        </p:txBody>
      </p:sp>
      <p:pic>
        <p:nvPicPr>
          <p:cNvPr id="92" name="Google Shape;92;p16" descr="Icon&#10;&#10;Description automatically generated"/>
          <p:cNvPicPr preferRelativeResize="0"/>
          <p:nvPr/>
        </p:nvPicPr>
        <p:blipFill rotWithShape="1">
          <a:blip r:embed="rId3">
            <a:alphaModFix amt="20000"/>
          </a:blip>
          <a:srcRect/>
          <a:stretch/>
        </p:blipFill>
        <p:spPr>
          <a:xfrm>
            <a:off x="7479050" y="73563"/>
            <a:ext cx="1644700" cy="4996374"/>
          </a:xfrm>
          <a:prstGeom prst="rect">
            <a:avLst/>
          </a:prstGeom>
          <a:noFill/>
          <a:ln>
            <a:noFill/>
          </a:ln>
        </p:spPr>
      </p:pic>
      <p:sp>
        <p:nvSpPr>
          <p:cNvPr id="93" name="Google Shape;93;p16"/>
          <p:cNvSpPr txBox="1"/>
          <p:nvPr/>
        </p:nvSpPr>
        <p:spPr>
          <a:xfrm>
            <a:off x="275150" y="232175"/>
            <a:ext cx="72039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endParaRPr/>
          </a:p>
        </p:txBody>
      </p:sp>
      <p:pic>
        <p:nvPicPr>
          <p:cNvPr id="94" name="Google Shape;94;p16" descr="Icon&#10;&#10;Description automatically generated"/>
          <p:cNvPicPr preferRelativeResize="0"/>
          <p:nvPr/>
        </p:nvPicPr>
        <p:blipFill rotWithShape="1">
          <a:blip r:embed="rId3">
            <a:alphaModFix amt="20000"/>
          </a:blip>
          <a:srcRect/>
          <a:stretch/>
        </p:blipFill>
        <p:spPr>
          <a:xfrm>
            <a:off x="-20275" y="-12"/>
            <a:ext cx="1644700" cy="4996374"/>
          </a:xfrm>
          <a:prstGeom prst="rect">
            <a:avLst/>
          </a:prstGeom>
          <a:noFill/>
          <a:ln>
            <a:noFill/>
          </a:ln>
        </p:spPr>
      </p:pic>
      <p:pic>
        <p:nvPicPr>
          <p:cNvPr id="95" name="Google Shape;95;p16"/>
          <p:cNvPicPr preferRelativeResize="0"/>
          <p:nvPr/>
        </p:nvPicPr>
        <p:blipFill>
          <a:blip r:embed="rId4">
            <a:alphaModFix/>
          </a:blip>
          <a:stretch>
            <a:fillRect/>
          </a:stretch>
        </p:blipFill>
        <p:spPr>
          <a:xfrm>
            <a:off x="1052500" y="276225"/>
            <a:ext cx="7038975" cy="4591050"/>
          </a:xfrm>
          <a:prstGeom prst="rect">
            <a:avLst/>
          </a:prstGeom>
          <a:noFill/>
          <a:ln w="38100" cap="flat" cmpd="sng">
            <a:solidFill>
              <a:schemeClr val="dk2"/>
            </a:solidFill>
            <a:prstDash val="solid"/>
            <a:round/>
            <a:headEnd type="none" w="sm" len="sm"/>
            <a:tailEnd type="none" w="sm" len="sm"/>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A9D8E2"/>
        </a:solidFill>
        <a:effectLst/>
      </p:bgPr>
    </p:bg>
    <p:spTree>
      <p:nvGrpSpPr>
        <p:cNvPr id="1" name="Shape 99"/>
        <p:cNvGrpSpPr/>
        <p:nvPr/>
      </p:nvGrpSpPr>
      <p:grpSpPr>
        <a:xfrm>
          <a:off x="0" y="0"/>
          <a:ext cx="0" cy="0"/>
          <a:chOff x="0" y="0"/>
          <a:chExt cx="0" cy="0"/>
        </a:xfrm>
      </p:grpSpPr>
      <p:sp>
        <p:nvSpPr>
          <p:cNvPr id="100" name="Google Shape;100;p17"/>
          <p:cNvSpPr txBox="1"/>
          <p:nvPr/>
        </p:nvSpPr>
        <p:spPr>
          <a:xfrm>
            <a:off x="353900" y="171250"/>
            <a:ext cx="8379000" cy="5125500"/>
          </a:xfrm>
          <a:prstGeom prst="rect">
            <a:avLst/>
          </a:prstGeom>
          <a:solidFill>
            <a:srgbClr val="A9D8E2"/>
          </a:solid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600" b="1">
              <a:solidFill>
                <a:srgbClr val="CC0000"/>
              </a:solidFill>
            </a:endParaRPr>
          </a:p>
          <a:p>
            <a:pPr marL="0" lvl="0" indent="0" algn="l" rtl="0">
              <a:spcBef>
                <a:spcPts val="0"/>
              </a:spcBef>
              <a:spcAft>
                <a:spcPts val="0"/>
              </a:spcAft>
              <a:buNone/>
            </a:pPr>
            <a:endParaRPr/>
          </a:p>
          <a:p>
            <a:pPr marL="457200" lvl="0" indent="-311150" algn="l" rtl="0">
              <a:spcBef>
                <a:spcPts val="0"/>
              </a:spcBef>
              <a:spcAft>
                <a:spcPts val="0"/>
              </a:spcAft>
              <a:buSzPts val="1300"/>
              <a:buChar char="●"/>
            </a:pPr>
            <a:r>
              <a:rPr lang="en" sz="1300"/>
              <a:t>Providing time to develop relationships is critical to seamless transition (TKI Te Kete Ipurangi, 2015)</a:t>
            </a:r>
            <a:endParaRPr sz="900"/>
          </a:p>
          <a:p>
            <a:pPr marL="457200" lvl="0" indent="0" algn="l" rtl="0">
              <a:spcBef>
                <a:spcPts val="0"/>
              </a:spcBef>
              <a:spcAft>
                <a:spcPts val="0"/>
              </a:spcAft>
              <a:buNone/>
            </a:pPr>
            <a:endParaRPr sz="900"/>
          </a:p>
          <a:p>
            <a:pPr marL="457200" lvl="0" indent="0" algn="l" rtl="0">
              <a:spcBef>
                <a:spcPts val="0"/>
              </a:spcBef>
              <a:spcAft>
                <a:spcPts val="0"/>
              </a:spcAft>
              <a:buNone/>
            </a:pPr>
            <a:r>
              <a:rPr lang="en" sz="1300" b="1" i="1">
                <a:solidFill>
                  <a:srgbClr val="0000FF"/>
                </a:solidFill>
              </a:rPr>
              <a:t>‘Being able to visit the new school more than once is incredibly helpful. Taking time for the mokopuna to make connections with the key people’. RTLB</a:t>
            </a:r>
            <a:endParaRPr sz="1300" b="1" i="1">
              <a:solidFill>
                <a:srgbClr val="0000FF"/>
              </a:solidFill>
            </a:endParaRPr>
          </a:p>
          <a:p>
            <a:pPr marL="457200" lvl="0" indent="0" algn="l" rtl="0">
              <a:spcBef>
                <a:spcPts val="0"/>
              </a:spcBef>
              <a:spcAft>
                <a:spcPts val="0"/>
              </a:spcAft>
              <a:buNone/>
            </a:pPr>
            <a:endParaRPr sz="900" b="1" i="1">
              <a:solidFill>
                <a:srgbClr val="0000FF"/>
              </a:solidFill>
            </a:endParaRPr>
          </a:p>
          <a:p>
            <a:pPr marL="457200" lvl="0" indent="0" algn="l" rtl="0">
              <a:spcBef>
                <a:spcPts val="0"/>
              </a:spcBef>
              <a:spcAft>
                <a:spcPts val="0"/>
              </a:spcAft>
              <a:buNone/>
            </a:pPr>
            <a:r>
              <a:rPr lang="en" sz="1300" b="1" i="1">
                <a:solidFill>
                  <a:srgbClr val="0000FF"/>
                </a:solidFill>
              </a:rPr>
              <a:t>‘The visits were just great (his older sibling) didn’t get that many. He really loved them, he really enjoyed them. I reckon having visits throughout the whole of year out would be awesome’. Whānau</a:t>
            </a:r>
            <a:endParaRPr sz="1300" b="1"/>
          </a:p>
          <a:p>
            <a:pPr marL="0" lvl="0" indent="0" algn="l" rtl="0">
              <a:spcBef>
                <a:spcPts val="0"/>
              </a:spcBef>
              <a:spcAft>
                <a:spcPts val="0"/>
              </a:spcAft>
              <a:buNone/>
            </a:pPr>
            <a:endParaRPr sz="1100"/>
          </a:p>
          <a:p>
            <a:pPr marL="457200" lvl="0" indent="-311150" algn="l" rtl="0">
              <a:spcBef>
                <a:spcPts val="0"/>
              </a:spcBef>
              <a:spcAft>
                <a:spcPts val="0"/>
              </a:spcAft>
              <a:buSzPts val="1300"/>
              <a:buChar char="●"/>
            </a:pPr>
            <a:r>
              <a:rPr lang="en" sz="1300"/>
              <a:t>Positive Relationships between kaiako and mokopuna are directly linked to improved wellbeing and engagement with learning, </a:t>
            </a:r>
            <a:r>
              <a:rPr lang="en" sz="1300">
                <a:solidFill>
                  <a:schemeClr val="dk1"/>
                </a:solidFill>
              </a:rPr>
              <a:t>(Cunning ham, 2020)</a:t>
            </a:r>
            <a:r>
              <a:rPr lang="en" sz="1300"/>
              <a:t>across all settings (Hawk et al. 2002) </a:t>
            </a:r>
            <a:endParaRPr sz="1000"/>
          </a:p>
          <a:p>
            <a:pPr marL="457200" lvl="0" indent="0" algn="l" rtl="0">
              <a:spcBef>
                <a:spcPts val="0"/>
              </a:spcBef>
              <a:spcAft>
                <a:spcPts val="0"/>
              </a:spcAft>
              <a:buNone/>
            </a:pPr>
            <a:endParaRPr sz="1000"/>
          </a:p>
          <a:p>
            <a:pPr marL="457200" marR="0" lvl="0" indent="0" algn="l" rtl="0">
              <a:lnSpc>
                <a:spcPct val="100000"/>
              </a:lnSpc>
              <a:spcBef>
                <a:spcPts val="0"/>
              </a:spcBef>
              <a:spcAft>
                <a:spcPts val="0"/>
              </a:spcAft>
              <a:buNone/>
            </a:pPr>
            <a:r>
              <a:rPr lang="en" sz="1300" b="1" i="1">
                <a:solidFill>
                  <a:srgbClr val="0000FF"/>
                </a:solidFill>
              </a:rPr>
              <a:t>‘Children needing additional support need additional connection for whānau’. Kaiako</a:t>
            </a:r>
            <a:endParaRPr sz="1000" b="1" i="1">
              <a:solidFill>
                <a:srgbClr val="0000FF"/>
              </a:solidFill>
            </a:endParaRPr>
          </a:p>
          <a:p>
            <a:pPr marL="457200" marR="0" lvl="0" indent="0" algn="l" rtl="0">
              <a:lnSpc>
                <a:spcPct val="100000"/>
              </a:lnSpc>
              <a:spcBef>
                <a:spcPts val="0"/>
              </a:spcBef>
              <a:spcAft>
                <a:spcPts val="0"/>
              </a:spcAft>
              <a:buNone/>
            </a:pPr>
            <a:endParaRPr sz="1000" b="1" i="1">
              <a:solidFill>
                <a:srgbClr val="0000FF"/>
              </a:solidFill>
            </a:endParaRPr>
          </a:p>
          <a:p>
            <a:pPr marL="457200" marR="0" lvl="0" indent="0" algn="l" rtl="0">
              <a:lnSpc>
                <a:spcPct val="100000"/>
              </a:lnSpc>
              <a:spcBef>
                <a:spcPts val="0"/>
              </a:spcBef>
              <a:spcAft>
                <a:spcPts val="0"/>
              </a:spcAft>
              <a:buNone/>
            </a:pPr>
            <a:r>
              <a:rPr lang="en" sz="1300" b="1" i="1">
                <a:solidFill>
                  <a:srgbClr val="0000FF"/>
                </a:solidFill>
              </a:rPr>
              <a:t>‘The children’s sense of belonging- that is the key. That they actually feel that they can and do belong in their new space. Developing friendships and making connections with the teacher and the children’. Kaiako</a:t>
            </a:r>
            <a:endParaRPr sz="1300" b="1" i="1">
              <a:solidFill>
                <a:srgbClr val="0000FF"/>
              </a:solidFill>
              <a:highlight>
                <a:srgbClr val="FFFFFF"/>
              </a:highlight>
              <a:latin typeface="Open Sans"/>
              <a:ea typeface="Open Sans"/>
              <a:cs typeface="Open Sans"/>
              <a:sym typeface="Open Sans"/>
            </a:endParaRPr>
          </a:p>
          <a:p>
            <a:pPr marL="457200" lvl="0" indent="0" algn="l" rtl="0">
              <a:spcBef>
                <a:spcPts val="0"/>
              </a:spcBef>
              <a:spcAft>
                <a:spcPts val="0"/>
              </a:spcAft>
              <a:buNone/>
            </a:pPr>
            <a:endParaRPr sz="1000" i="1">
              <a:solidFill>
                <a:srgbClr val="0000FF"/>
              </a:solidFill>
              <a:highlight>
                <a:srgbClr val="FFFFFF"/>
              </a:highlight>
              <a:latin typeface="Open Sans"/>
              <a:ea typeface="Open Sans"/>
              <a:cs typeface="Open Sans"/>
              <a:sym typeface="Open Sans"/>
            </a:endParaRPr>
          </a:p>
          <a:p>
            <a:pPr marL="457200" lvl="0" indent="-317500" algn="l" rtl="0">
              <a:spcBef>
                <a:spcPts val="0"/>
              </a:spcBef>
              <a:spcAft>
                <a:spcPts val="0"/>
              </a:spcAft>
              <a:buSzPts val="1400"/>
              <a:buChar char="●"/>
            </a:pPr>
            <a:r>
              <a:rPr lang="en" sz="1300"/>
              <a:t>Nurturing and supportive interactions and relationships provide a better environment for development</a:t>
            </a:r>
            <a:r>
              <a:rPr lang="en"/>
              <a:t> </a:t>
            </a:r>
            <a:r>
              <a:rPr lang="en" sz="1300">
                <a:solidFill>
                  <a:schemeClr val="dk1"/>
                </a:solidFill>
              </a:rPr>
              <a:t>(The Psychology Notes Headquarters, 2019).</a:t>
            </a:r>
            <a:endParaRPr sz="1000">
              <a:solidFill>
                <a:srgbClr val="333333"/>
              </a:solidFill>
              <a:highlight>
                <a:srgbClr val="FFFFFF"/>
              </a:highlight>
              <a:latin typeface="Open Sans"/>
              <a:ea typeface="Open Sans"/>
              <a:cs typeface="Open Sans"/>
              <a:sym typeface="Open Sans"/>
            </a:endParaRPr>
          </a:p>
          <a:p>
            <a:pPr marL="457200" lvl="0" indent="0" algn="l" rtl="0">
              <a:spcBef>
                <a:spcPts val="0"/>
              </a:spcBef>
              <a:spcAft>
                <a:spcPts val="0"/>
              </a:spcAft>
              <a:buNone/>
            </a:pPr>
            <a:endParaRPr sz="1000">
              <a:solidFill>
                <a:srgbClr val="333333"/>
              </a:solidFill>
              <a:highlight>
                <a:srgbClr val="FFFFFF"/>
              </a:highlight>
              <a:latin typeface="Open Sans"/>
              <a:ea typeface="Open Sans"/>
              <a:cs typeface="Open Sans"/>
              <a:sym typeface="Open Sans"/>
            </a:endParaRPr>
          </a:p>
          <a:p>
            <a:pPr marL="457200" lvl="0" indent="0" algn="l" rtl="0">
              <a:spcBef>
                <a:spcPts val="0"/>
              </a:spcBef>
              <a:spcAft>
                <a:spcPts val="0"/>
              </a:spcAft>
              <a:buClr>
                <a:schemeClr val="dk1"/>
              </a:buClr>
              <a:buSzPts val="1100"/>
              <a:buFont typeface="Arial"/>
              <a:buNone/>
            </a:pPr>
            <a:r>
              <a:rPr lang="en" sz="1300" b="1" i="1">
                <a:solidFill>
                  <a:srgbClr val="0000FF"/>
                </a:solidFill>
              </a:rPr>
              <a:t>‘Knowing whānau and extended whānau connects are huge, knowing who rangatahi connects with’. Whānau</a:t>
            </a:r>
            <a:endParaRPr sz="1300" b="1" i="1">
              <a:solidFill>
                <a:srgbClr val="0000FF"/>
              </a:solidFill>
            </a:endParaRPr>
          </a:p>
          <a:p>
            <a:pPr marL="457200" lvl="0" indent="0" algn="l" rtl="0">
              <a:spcBef>
                <a:spcPts val="0"/>
              </a:spcBef>
              <a:spcAft>
                <a:spcPts val="0"/>
              </a:spcAft>
              <a:buNone/>
            </a:pPr>
            <a:r>
              <a:rPr lang="en" sz="1300" b="1" i="1">
                <a:solidFill>
                  <a:srgbClr val="0000FF"/>
                </a:solidFill>
              </a:rPr>
              <a:t>‘Relationships are pivotal to a students sense of belonging in an environment’. RTLB</a:t>
            </a:r>
            <a:endParaRPr b="1"/>
          </a:p>
        </p:txBody>
      </p:sp>
      <p:pic>
        <p:nvPicPr>
          <p:cNvPr id="101" name="Google Shape;101;p17"/>
          <p:cNvPicPr preferRelativeResize="0"/>
          <p:nvPr/>
        </p:nvPicPr>
        <p:blipFill>
          <a:blip r:embed="rId3">
            <a:alphaModFix/>
          </a:blip>
          <a:stretch>
            <a:fillRect/>
          </a:stretch>
        </p:blipFill>
        <p:spPr>
          <a:xfrm>
            <a:off x="353900" y="171250"/>
            <a:ext cx="2340201" cy="391950"/>
          </a:xfrm>
          <a:prstGeom prst="rect">
            <a:avLst/>
          </a:prstGeom>
          <a:noFill/>
          <a:ln w="38100" cap="flat" cmpd="sng">
            <a:solidFill>
              <a:srgbClr val="FF9900"/>
            </a:solidFill>
            <a:prstDash val="solid"/>
            <a:round/>
            <a:headEnd type="none" w="sm" len="sm"/>
            <a:tailEnd type="none" w="sm" len="sm"/>
          </a:ln>
        </p:spPr>
      </p:pic>
      <p:pic>
        <p:nvPicPr>
          <p:cNvPr id="102" name="Google Shape;102;p17" descr="Icon&#10;&#10;Description automatically generated"/>
          <p:cNvPicPr preferRelativeResize="0"/>
          <p:nvPr/>
        </p:nvPicPr>
        <p:blipFill rotWithShape="1">
          <a:blip r:embed="rId4">
            <a:alphaModFix amt="20000"/>
          </a:blip>
          <a:srcRect/>
          <a:stretch/>
        </p:blipFill>
        <p:spPr>
          <a:xfrm>
            <a:off x="7459325" y="73563"/>
            <a:ext cx="1644700" cy="499637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A9D8E2"/>
        </a:solidFill>
        <a:effectLst/>
      </p:bgPr>
    </p:bg>
    <p:spTree>
      <p:nvGrpSpPr>
        <p:cNvPr id="1" name="Shape 106"/>
        <p:cNvGrpSpPr/>
        <p:nvPr/>
      </p:nvGrpSpPr>
      <p:grpSpPr>
        <a:xfrm>
          <a:off x="0" y="0"/>
          <a:ext cx="0" cy="0"/>
          <a:chOff x="0" y="0"/>
          <a:chExt cx="0" cy="0"/>
        </a:xfrm>
      </p:grpSpPr>
      <p:sp>
        <p:nvSpPr>
          <p:cNvPr id="107" name="Google Shape;107;p18"/>
          <p:cNvSpPr txBox="1"/>
          <p:nvPr/>
        </p:nvSpPr>
        <p:spPr>
          <a:xfrm>
            <a:off x="331050" y="640475"/>
            <a:ext cx="8481900" cy="4463700"/>
          </a:xfrm>
          <a:prstGeom prst="rect">
            <a:avLst/>
          </a:prstGeom>
          <a:solidFill>
            <a:srgbClr val="A9D8E2"/>
          </a:solidFill>
          <a:ln w="9525" cap="flat" cmpd="sng">
            <a:solidFill>
              <a:srgbClr val="FF99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endParaRPr/>
          </a:p>
          <a:p>
            <a:pPr marL="457200" lvl="0" indent="-311150" algn="l" rtl="0">
              <a:spcBef>
                <a:spcPts val="0"/>
              </a:spcBef>
              <a:spcAft>
                <a:spcPts val="0"/>
              </a:spcAft>
              <a:buSzPts val="1300"/>
              <a:buChar char="●"/>
            </a:pPr>
            <a:r>
              <a:rPr lang="en" sz="1300"/>
              <a:t>Ka Hikitia - Ka Hāpaitia (Te Tāhuhu o Te Mātauranga Ministry of Education, 2022b) supports mokopuna and whānau to be at the centre of any planning and decision making during the transition process and beyond.  </a:t>
            </a:r>
            <a:endParaRPr sz="1300">
              <a:solidFill>
                <a:srgbClr val="333333"/>
              </a:solidFill>
              <a:highlight>
                <a:srgbClr val="FFFFFF"/>
              </a:highlight>
              <a:latin typeface="Open Sans"/>
              <a:ea typeface="Open Sans"/>
              <a:cs typeface="Open Sans"/>
              <a:sym typeface="Open Sans"/>
            </a:endParaRPr>
          </a:p>
          <a:p>
            <a:pPr marL="457200" lvl="0" indent="0" algn="l" rtl="0">
              <a:spcBef>
                <a:spcPts val="0"/>
              </a:spcBef>
              <a:spcAft>
                <a:spcPts val="0"/>
              </a:spcAft>
              <a:buNone/>
            </a:pPr>
            <a:r>
              <a:rPr lang="en" sz="1100">
                <a:solidFill>
                  <a:srgbClr val="333333"/>
                </a:solidFill>
                <a:highlight>
                  <a:srgbClr val="FFFFFF"/>
                </a:highlight>
                <a:latin typeface="Open Sans"/>
                <a:ea typeface="Open Sans"/>
                <a:cs typeface="Open Sans"/>
                <a:sym typeface="Open Sans"/>
              </a:rPr>
              <a:t>  </a:t>
            </a:r>
            <a:endParaRPr sz="1000">
              <a:solidFill>
                <a:srgbClr val="333333"/>
              </a:solidFill>
              <a:highlight>
                <a:srgbClr val="FFFFFF"/>
              </a:highlight>
              <a:latin typeface="Open Sans"/>
              <a:ea typeface="Open Sans"/>
              <a:cs typeface="Open Sans"/>
              <a:sym typeface="Open Sans"/>
            </a:endParaRPr>
          </a:p>
          <a:p>
            <a:pPr marL="457200" marR="0" lvl="0" indent="0" algn="l" rtl="0">
              <a:lnSpc>
                <a:spcPct val="100000"/>
              </a:lnSpc>
              <a:spcBef>
                <a:spcPts val="0"/>
              </a:spcBef>
              <a:spcAft>
                <a:spcPts val="0"/>
              </a:spcAft>
              <a:buNone/>
            </a:pPr>
            <a:r>
              <a:rPr lang="en" sz="1300" b="1" i="1">
                <a:solidFill>
                  <a:srgbClr val="0000FF"/>
                </a:solidFill>
              </a:rPr>
              <a:t>‘Who’s on the bridge - Pre-school, EIT, Kura, Whānau - everyone has something really important to contribute.    Teacher’s have good questions, whānau have so much to share and really good robust questions. Having all professionals at the table, who are able to help whānau understanding’. Kaiako</a:t>
            </a:r>
            <a:endParaRPr sz="1300" b="1" i="1">
              <a:solidFill>
                <a:srgbClr val="0000FF"/>
              </a:solidFill>
            </a:endParaRPr>
          </a:p>
          <a:p>
            <a:pPr marL="457200" marR="0" lvl="0" indent="0" algn="l" rtl="0">
              <a:lnSpc>
                <a:spcPct val="100000"/>
              </a:lnSpc>
              <a:spcBef>
                <a:spcPts val="0"/>
              </a:spcBef>
              <a:spcAft>
                <a:spcPts val="0"/>
              </a:spcAft>
              <a:buNone/>
            </a:pPr>
            <a:endParaRPr sz="900" b="1" i="1">
              <a:solidFill>
                <a:srgbClr val="0000FF"/>
              </a:solidFill>
            </a:endParaRPr>
          </a:p>
          <a:p>
            <a:pPr marL="457200" marR="0" lvl="0" indent="0" algn="l" rtl="0">
              <a:lnSpc>
                <a:spcPct val="100000"/>
              </a:lnSpc>
              <a:spcBef>
                <a:spcPts val="0"/>
              </a:spcBef>
              <a:spcAft>
                <a:spcPts val="0"/>
              </a:spcAft>
              <a:buNone/>
            </a:pPr>
            <a:r>
              <a:rPr lang="en" sz="1300" b="1" i="1">
                <a:solidFill>
                  <a:srgbClr val="0000FF"/>
                </a:solidFill>
              </a:rPr>
              <a:t>‘I had a connection kaiako (at Kura Tuatahi) and the communication with her was great. She wouldn’t just email, she would text me, message me, whatever way she could get to me and that’s what I need. Well that’s how Māori work, you just find whatever way works, works’. Whānau</a:t>
            </a:r>
            <a:endParaRPr sz="1300" b="1" i="1">
              <a:solidFill>
                <a:srgbClr val="0000FF"/>
              </a:solidFill>
              <a:highlight>
                <a:srgbClr val="FFFFFF"/>
              </a:highlight>
              <a:latin typeface="Open Sans"/>
              <a:ea typeface="Open Sans"/>
              <a:cs typeface="Open Sans"/>
              <a:sym typeface="Open Sans"/>
            </a:endParaRPr>
          </a:p>
          <a:p>
            <a:pPr marL="457200" marR="0" lvl="0" indent="0" algn="l" rtl="0">
              <a:lnSpc>
                <a:spcPct val="100000"/>
              </a:lnSpc>
              <a:spcBef>
                <a:spcPts val="0"/>
              </a:spcBef>
              <a:spcAft>
                <a:spcPts val="0"/>
              </a:spcAft>
              <a:buNone/>
            </a:pPr>
            <a:endParaRPr sz="1300" i="1">
              <a:solidFill>
                <a:srgbClr val="0000FF"/>
              </a:solidFill>
              <a:highlight>
                <a:srgbClr val="FFFFFF"/>
              </a:highlight>
              <a:latin typeface="Open Sans"/>
              <a:ea typeface="Open Sans"/>
              <a:cs typeface="Open Sans"/>
              <a:sym typeface="Open Sans"/>
            </a:endParaRPr>
          </a:p>
          <a:p>
            <a:pPr marL="457200" lvl="0" indent="-311150" algn="l" rtl="0">
              <a:spcBef>
                <a:spcPts val="0"/>
              </a:spcBef>
              <a:spcAft>
                <a:spcPts val="0"/>
              </a:spcAft>
              <a:buSzPts val="1300"/>
              <a:buChar char="●"/>
            </a:pPr>
            <a:r>
              <a:rPr lang="en" sz="1300"/>
              <a:t>Mokopuna feel whanaungatanga when there is mutual reciprocity (Manaakitia ā Tātou Tamariki Children’s Commissioner, 2018).</a:t>
            </a:r>
            <a:endParaRPr sz="1300"/>
          </a:p>
          <a:p>
            <a:pPr marL="0" lvl="0" indent="0" algn="l" rtl="0">
              <a:spcBef>
                <a:spcPts val="0"/>
              </a:spcBef>
              <a:spcAft>
                <a:spcPts val="0"/>
              </a:spcAft>
              <a:buClr>
                <a:schemeClr val="dk1"/>
              </a:buClr>
              <a:buSzPts val="1100"/>
              <a:buFont typeface="Arial"/>
              <a:buNone/>
            </a:pPr>
            <a:endParaRPr sz="1300"/>
          </a:p>
          <a:p>
            <a:pPr marL="457200" lvl="0" indent="-311150" algn="l" rtl="0">
              <a:spcBef>
                <a:spcPts val="0"/>
              </a:spcBef>
              <a:spcAft>
                <a:spcPts val="0"/>
              </a:spcAft>
              <a:buSzPts val="1300"/>
              <a:buChar char="●"/>
            </a:pPr>
            <a:r>
              <a:rPr lang="en" sz="1300"/>
              <a:t>Significant Relationships enable or prevent them from achieving (Manaakitia ā Tātou Tamariki Children’s Commissioner, 2018)</a:t>
            </a:r>
            <a:endParaRPr sz="1100">
              <a:solidFill>
                <a:srgbClr val="333333"/>
              </a:solidFill>
              <a:highlight>
                <a:schemeClr val="lt1"/>
              </a:highlight>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endParaRPr sz="1000">
              <a:solidFill>
                <a:srgbClr val="333333"/>
              </a:solidFill>
              <a:highlight>
                <a:schemeClr val="lt1"/>
              </a:highlight>
              <a:latin typeface="Open Sans"/>
              <a:ea typeface="Open Sans"/>
              <a:cs typeface="Open Sans"/>
              <a:sym typeface="Open Sans"/>
            </a:endParaRPr>
          </a:p>
          <a:p>
            <a:pPr marL="400050" lvl="0" indent="0" algn="l" rtl="0">
              <a:spcBef>
                <a:spcPts val="0"/>
              </a:spcBef>
              <a:spcAft>
                <a:spcPts val="0"/>
              </a:spcAft>
              <a:buNone/>
            </a:pPr>
            <a:r>
              <a:rPr lang="en" sz="1300" b="1" i="1">
                <a:solidFill>
                  <a:srgbClr val="0000FF"/>
                </a:solidFill>
              </a:rPr>
              <a:t> ‘I don’t know mine (whānau tutor) I forgot their names, I don’t know, I call everybody Matua and Whaea’.  Rangatahi</a:t>
            </a:r>
            <a:r>
              <a:rPr lang="en" sz="1300" b="1" i="1">
                <a:solidFill>
                  <a:srgbClr val="0000FF"/>
                </a:solidFill>
                <a:highlight>
                  <a:srgbClr val="FFFFFF"/>
                </a:highlight>
                <a:latin typeface="Open Sans"/>
                <a:ea typeface="Open Sans"/>
                <a:cs typeface="Open Sans"/>
                <a:sym typeface="Open Sans"/>
              </a:rPr>
              <a:t> </a:t>
            </a:r>
            <a:endParaRPr sz="1100" b="1" i="1">
              <a:solidFill>
                <a:srgbClr val="333333"/>
              </a:solidFill>
              <a:highlight>
                <a:srgbClr val="FFFFFF"/>
              </a:highlight>
              <a:latin typeface="Open Sans"/>
              <a:ea typeface="Open Sans"/>
              <a:cs typeface="Open Sans"/>
              <a:sym typeface="Open Sans"/>
            </a:endParaRPr>
          </a:p>
        </p:txBody>
      </p:sp>
      <p:pic>
        <p:nvPicPr>
          <p:cNvPr id="108" name="Google Shape;108;p18"/>
          <p:cNvPicPr preferRelativeResize="0"/>
          <p:nvPr/>
        </p:nvPicPr>
        <p:blipFill>
          <a:blip r:embed="rId3">
            <a:alphaModFix/>
          </a:blip>
          <a:stretch>
            <a:fillRect/>
          </a:stretch>
        </p:blipFill>
        <p:spPr>
          <a:xfrm>
            <a:off x="331050" y="143000"/>
            <a:ext cx="2554175" cy="427775"/>
          </a:xfrm>
          <a:prstGeom prst="rect">
            <a:avLst/>
          </a:prstGeom>
          <a:noFill/>
          <a:ln w="38100" cap="flat" cmpd="sng">
            <a:solidFill>
              <a:srgbClr val="FF9900"/>
            </a:solidFill>
            <a:prstDash val="solid"/>
            <a:round/>
            <a:headEnd type="none" w="sm" len="sm"/>
            <a:tailEnd type="none" w="sm" len="sm"/>
          </a:ln>
        </p:spPr>
      </p:pic>
      <p:pic>
        <p:nvPicPr>
          <p:cNvPr id="109" name="Google Shape;109;p18" descr="Icon&#10;&#10;Description automatically generated"/>
          <p:cNvPicPr preferRelativeResize="0"/>
          <p:nvPr/>
        </p:nvPicPr>
        <p:blipFill rotWithShape="1">
          <a:blip r:embed="rId4">
            <a:alphaModFix amt="20000"/>
          </a:blip>
          <a:srcRect/>
          <a:stretch/>
        </p:blipFill>
        <p:spPr>
          <a:xfrm>
            <a:off x="7439600" y="143000"/>
            <a:ext cx="1644700" cy="499637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A9D8E2"/>
        </a:solidFill>
        <a:effectLst/>
      </p:bgPr>
    </p:bg>
    <p:spTree>
      <p:nvGrpSpPr>
        <p:cNvPr id="1" name="Shape 113"/>
        <p:cNvGrpSpPr/>
        <p:nvPr/>
      </p:nvGrpSpPr>
      <p:grpSpPr>
        <a:xfrm>
          <a:off x="0" y="0"/>
          <a:ext cx="0" cy="0"/>
          <a:chOff x="0" y="0"/>
          <a:chExt cx="0" cy="0"/>
        </a:xfrm>
      </p:grpSpPr>
      <p:sp>
        <p:nvSpPr>
          <p:cNvPr id="114" name="Google Shape;114;p19"/>
          <p:cNvSpPr txBox="1">
            <a:spLocks noGrp="1"/>
          </p:cNvSpPr>
          <p:nvPr>
            <p:ph type="subTitle" idx="1"/>
          </p:nvPr>
        </p:nvSpPr>
        <p:spPr>
          <a:xfrm>
            <a:off x="259425" y="806025"/>
            <a:ext cx="8520600" cy="4076100"/>
          </a:xfrm>
          <a:prstGeom prst="rect">
            <a:avLst/>
          </a:prstGeom>
          <a:solidFill>
            <a:srgbClr val="A9D8E2"/>
          </a:solidFill>
          <a:ln w="9525" cap="flat" cmpd="sng">
            <a:solidFill>
              <a:srgbClr val="FF9900"/>
            </a:solidFill>
            <a:prstDash val="solid"/>
            <a:round/>
            <a:headEnd type="none" w="sm" len="sm"/>
            <a:tailEnd type="none" w="sm" len="sm"/>
          </a:ln>
        </p:spPr>
        <p:txBody>
          <a:bodyPr spcFirstLastPara="1" wrap="square" lIns="91425" tIns="91425" rIns="91425" bIns="91425" anchor="t" anchorCtr="0">
            <a:normAutofit lnSpcReduction="20000"/>
          </a:bodyPr>
          <a:lstStyle/>
          <a:p>
            <a:pPr marL="0" lvl="0" indent="0" algn="l" rtl="0">
              <a:spcBef>
                <a:spcPts val="0"/>
              </a:spcBef>
              <a:spcAft>
                <a:spcPts val="0"/>
              </a:spcAft>
              <a:buNone/>
            </a:pPr>
            <a:endParaRPr sz="1300">
              <a:solidFill>
                <a:srgbClr val="333333"/>
              </a:solidFill>
              <a:highlight>
                <a:schemeClr val="lt1"/>
              </a:highlight>
              <a:latin typeface="Open Sans"/>
              <a:ea typeface="Open Sans"/>
              <a:cs typeface="Open Sans"/>
              <a:sym typeface="Open Sans"/>
            </a:endParaRPr>
          </a:p>
          <a:p>
            <a:pPr marL="457200" lvl="0" indent="-311150" algn="l" rtl="0">
              <a:spcBef>
                <a:spcPts val="0"/>
              </a:spcBef>
              <a:spcAft>
                <a:spcPts val="0"/>
              </a:spcAft>
              <a:buClr>
                <a:srgbClr val="000000"/>
              </a:buClr>
              <a:buSzPts val="1300"/>
              <a:buChar char="●"/>
            </a:pPr>
            <a:r>
              <a:rPr lang="en" sz="1300">
                <a:solidFill>
                  <a:srgbClr val="000000"/>
                </a:solidFill>
              </a:rPr>
              <a:t>When we identify and consider our students’ Funds of Knowledge we can use our understanding to, connect with and build relationships, determine what and how they learn best and identify tools they can use to access skills and content(Stoler, 2020).</a:t>
            </a:r>
            <a:endParaRPr sz="900">
              <a:solidFill>
                <a:srgbClr val="333333"/>
              </a:solidFill>
              <a:highlight>
                <a:schemeClr val="lt1"/>
              </a:highlight>
              <a:latin typeface="Open Sans"/>
              <a:ea typeface="Open Sans"/>
              <a:cs typeface="Open Sans"/>
              <a:sym typeface="Open Sans"/>
            </a:endParaRPr>
          </a:p>
          <a:p>
            <a:pPr marL="457200" lvl="0" indent="0" algn="l" rtl="0">
              <a:spcBef>
                <a:spcPts val="0"/>
              </a:spcBef>
              <a:spcAft>
                <a:spcPts val="0"/>
              </a:spcAft>
              <a:buNone/>
            </a:pPr>
            <a:endParaRPr sz="900">
              <a:solidFill>
                <a:srgbClr val="333333"/>
              </a:solidFill>
              <a:highlight>
                <a:schemeClr val="lt1"/>
              </a:highlight>
              <a:latin typeface="Open Sans"/>
              <a:ea typeface="Open Sans"/>
              <a:cs typeface="Open Sans"/>
              <a:sym typeface="Open Sans"/>
            </a:endParaRPr>
          </a:p>
          <a:p>
            <a:pPr marL="457200" lvl="0" indent="0" algn="l" rtl="0">
              <a:spcBef>
                <a:spcPts val="0"/>
              </a:spcBef>
              <a:spcAft>
                <a:spcPts val="0"/>
              </a:spcAft>
              <a:buNone/>
            </a:pPr>
            <a:r>
              <a:rPr lang="en" sz="1300" b="1" i="1">
                <a:solidFill>
                  <a:srgbClr val="0000FF"/>
                </a:solidFill>
              </a:rPr>
              <a:t>‘Strengths based approach, where parents have input in to it as well. Quite a bit of work, but very helpful’. ECE Kaiako</a:t>
            </a:r>
            <a:endParaRPr sz="1100" b="1" i="1">
              <a:solidFill>
                <a:srgbClr val="0000FF"/>
              </a:solidFill>
              <a:highlight>
                <a:schemeClr val="lt1"/>
              </a:highlight>
              <a:latin typeface="Open Sans"/>
              <a:ea typeface="Open Sans"/>
              <a:cs typeface="Open Sans"/>
              <a:sym typeface="Open Sans"/>
            </a:endParaRPr>
          </a:p>
          <a:p>
            <a:pPr marL="457200" lvl="0" indent="0" algn="l" rtl="0">
              <a:spcBef>
                <a:spcPts val="0"/>
              </a:spcBef>
              <a:spcAft>
                <a:spcPts val="0"/>
              </a:spcAft>
              <a:buNone/>
            </a:pPr>
            <a:endParaRPr sz="1100" i="1">
              <a:solidFill>
                <a:srgbClr val="0000FF"/>
              </a:solidFill>
              <a:highlight>
                <a:schemeClr val="lt1"/>
              </a:highlight>
              <a:latin typeface="Open Sans"/>
              <a:ea typeface="Open Sans"/>
              <a:cs typeface="Open Sans"/>
              <a:sym typeface="Open Sans"/>
            </a:endParaRPr>
          </a:p>
          <a:p>
            <a:pPr marL="457200" marR="0" lvl="0" indent="-311150" algn="l" rtl="0">
              <a:lnSpc>
                <a:spcPct val="100000"/>
              </a:lnSpc>
              <a:spcBef>
                <a:spcPts val="0"/>
              </a:spcBef>
              <a:spcAft>
                <a:spcPts val="0"/>
              </a:spcAft>
              <a:buClr>
                <a:srgbClr val="000000"/>
              </a:buClr>
              <a:buSzPts val="1300"/>
              <a:buChar char="●"/>
            </a:pPr>
            <a:r>
              <a:rPr lang="en" sz="1300">
                <a:solidFill>
                  <a:srgbClr val="000000"/>
                </a:solidFill>
              </a:rPr>
              <a:t>A strong sense of belonging determines whether mokopuna are motivated and able to actively engage with their environment (Nowicki, 2008) </a:t>
            </a:r>
            <a:endParaRPr sz="900">
              <a:solidFill>
                <a:srgbClr val="333333"/>
              </a:solidFill>
              <a:highlight>
                <a:schemeClr val="lt1"/>
              </a:highlight>
              <a:latin typeface="Open Sans"/>
              <a:ea typeface="Open Sans"/>
              <a:cs typeface="Open Sans"/>
              <a:sym typeface="Open Sans"/>
            </a:endParaRPr>
          </a:p>
          <a:p>
            <a:pPr marL="457200" lvl="0" indent="0" algn="l" rtl="0">
              <a:spcBef>
                <a:spcPts val="0"/>
              </a:spcBef>
              <a:spcAft>
                <a:spcPts val="0"/>
              </a:spcAft>
              <a:buNone/>
            </a:pPr>
            <a:endParaRPr sz="900">
              <a:solidFill>
                <a:srgbClr val="333333"/>
              </a:solidFill>
              <a:highlight>
                <a:schemeClr val="lt1"/>
              </a:highlight>
              <a:latin typeface="Open Sans"/>
              <a:ea typeface="Open Sans"/>
              <a:cs typeface="Open Sans"/>
              <a:sym typeface="Open Sans"/>
            </a:endParaRPr>
          </a:p>
          <a:p>
            <a:pPr marL="457200" lvl="0" indent="0" algn="l" rtl="0">
              <a:spcBef>
                <a:spcPts val="0"/>
              </a:spcBef>
              <a:spcAft>
                <a:spcPts val="0"/>
              </a:spcAft>
              <a:buNone/>
            </a:pPr>
            <a:r>
              <a:rPr lang="en" sz="1300" b="1" i="1">
                <a:solidFill>
                  <a:srgbClr val="0000FF"/>
                </a:solidFill>
              </a:rPr>
              <a:t>‘Making cross-sector connections especially with the kids in their own environment. It’s very cool’. ECE Kaiako</a:t>
            </a:r>
            <a:endParaRPr sz="1300" b="1" i="1">
              <a:solidFill>
                <a:srgbClr val="0000FF"/>
              </a:solidFill>
              <a:highlight>
                <a:schemeClr val="lt1"/>
              </a:highlight>
              <a:latin typeface="Open Sans"/>
              <a:ea typeface="Open Sans"/>
              <a:cs typeface="Open Sans"/>
              <a:sym typeface="Open Sans"/>
            </a:endParaRPr>
          </a:p>
          <a:p>
            <a:pPr marL="0" lvl="0" indent="0" algn="l" rtl="0">
              <a:spcBef>
                <a:spcPts val="0"/>
              </a:spcBef>
              <a:spcAft>
                <a:spcPts val="0"/>
              </a:spcAft>
              <a:buNone/>
            </a:pPr>
            <a:endParaRPr sz="1300">
              <a:solidFill>
                <a:srgbClr val="333333"/>
              </a:solidFill>
              <a:highlight>
                <a:schemeClr val="lt1"/>
              </a:highlight>
              <a:latin typeface="Open Sans"/>
              <a:ea typeface="Open Sans"/>
              <a:cs typeface="Open Sans"/>
              <a:sym typeface="Open Sans"/>
            </a:endParaRPr>
          </a:p>
          <a:p>
            <a:pPr marL="457200" lvl="0" indent="-311150" algn="l" rtl="0">
              <a:spcBef>
                <a:spcPts val="0"/>
              </a:spcBef>
              <a:spcAft>
                <a:spcPts val="0"/>
              </a:spcAft>
              <a:buClr>
                <a:srgbClr val="000000"/>
              </a:buClr>
              <a:buSzPts val="1300"/>
              <a:buChar char="●"/>
            </a:pPr>
            <a:r>
              <a:rPr lang="en" sz="1300">
                <a:solidFill>
                  <a:srgbClr val="000000"/>
                </a:solidFill>
              </a:rPr>
              <a:t>Do mokopuna and whānau see themselves within the kura? (CORE Education, 2017)</a:t>
            </a:r>
            <a:endParaRPr sz="900">
              <a:solidFill>
                <a:srgbClr val="333333"/>
              </a:solidFill>
              <a:highlight>
                <a:schemeClr val="lt1"/>
              </a:highlight>
              <a:latin typeface="Open Sans"/>
              <a:ea typeface="Open Sans"/>
              <a:cs typeface="Open Sans"/>
              <a:sym typeface="Open Sans"/>
            </a:endParaRPr>
          </a:p>
          <a:p>
            <a:pPr marL="457200" lvl="0" indent="0" algn="l" rtl="0">
              <a:spcBef>
                <a:spcPts val="0"/>
              </a:spcBef>
              <a:spcAft>
                <a:spcPts val="0"/>
              </a:spcAft>
              <a:buNone/>
            </a:pPr>
            <a:endParaRPr sz="900">
              <a:solidFill>
                <a:srgbClr val="333333"/>
              </a:solidFill>
              <a:highlight>
                <a:schemeClr val="lt1"/>
              </a:highlight>
              <a:latin typeface="Open Sans"/>
              <a:ea typeface="Open Sans"/>
              <a:cs typeface="Open Sans"/>
              <a:sym typeface="Open Sans"/>
            </a:endParaRPr>
          </a:p>
          <a:p>
            <a:pPr marL="457200" lvl="0" indent="0" algn="l" rtl="0">
              <a:spcBef>
                <a:spcPts val="0"/>
              </a:spcBef>
              <a:spcAft>
                <a:spcPts val="0"/>
              </a:spcAft>
              <a:buNone/>
            </a:pPr>
            <a:r>
              <a:rPr lang="en" sz="1300" b="1" i="1">
                <a:solidFill>
                  <a:srgbClr val="0000FF"/>
                </a:solidFill>
              </a:rPr>
              <a:t>‘Child is at the centre and the parents wrap around the child. You can’t get to the child unless you go through the parents and I think that is one of the things that can be missing’. Kaiako</a:t>
            </a:r>
            <a:endParaRPr sz="1300" b="1" i="1">
              <a:solidFill>
                <a:srgbClr val="0000FF"/>
              </a:solidFill>
              <a:highlight>
                <a:srgbClr val="FFFFFF"/>
              </a:highlight>
              <a:latin typeface="Open Sans"/>
              <a:ea typeface="Open Sans"/>
              <a:cs typeface="Open Sans"/>
              <a:sym typeface="Open Sans"/>
            </a:endParaRPr>
          </a:p>
          <a:p>
            <a:pPr marL="457200" lvl="0" indent="0" algn="l" rtl="0">
              <a:spcBef>
                <a:spcPts val="0"/>
              </a:spcBef>
              <a:spcAft>
                <a:spcPts val="0"/>
              </a:spcAft>
              <a:buNone/>
            </a:pPr>
            <a:endParaRPr sz="1300" i="1">
              <a:solidFill>
                <a:srgbClr val="0000FF"/>
              </a:solidFill>
              <a:highlight>
                <a:srgbClr val="FFFFFF"/>
              </a:highlight>
              <a:latin typeface="Open Sans"/>
              <a:ea typeface="Open Sans"/>
              <a:cs typeface="Open Sans"/>
              <a:sym typeface="Open Sans"/>
            </a:endParaRPr>
          </a:p>
          <a:p>
            <a:pPr marL="457200" marR="0" lvl="0" indent="-311150" algn="l" rtl="0">
              <a:lnSpc>
                <a:spcPct val="100000"/>
              </a:lnSpc>
              <a:spcBef>
                <a:spcPts val="0"/>
              </a:spcBef>
              <a:spcAft>
                <a:spcPts val="0"/>
              </a:spcAft>
              <a:buClr>
                <a:srgbClr val="000000"/>
              </a:buClr>
              <a:buSzPts val="1300"/>
              <a:buChar char="●"/>
            </a:pPr>
            <a:r>
              <a:rPr lang="en" sz="1300">
                <a:solidFill>
                  <a:srgbClr val="000000"/>
                </a:solidFill>
              </a:rPr>
              <a:t>Feeling connected to others has a direct correlation with successful outcomes mokopuna experience (Cunningham, 2020).</a:t>
            </a:r>
            <a:endParaRPr sz="900">
              <a:solidFill>
                <a:srgbClr val="333333"/>
              </a:solidFill>
              <a:highlight>
                <a:schemeClr val="lt1"/>
              </a:highlight>
              <a:latin typeface="Open Sans"/>
              <a:ea typeface="Open Sans"/>
              <a:cs typeface="Open Sans"/>
              <a:sym typeface="Open Sans"/>
            </a:endParaRPr>
          </a:p>
          <a:p>
            <a:pPr marL="457200" lvl="0" indent="0" algn="l" rtl="0">
              <a:spcBef>
                <a:spcPts val="0"/>
              </a:spcBef>
              <a:spcAft>
                <a:spcPts val="0"/>
              </a:spcAft>
              <a:buNone/>
            </a:pPr>
            <a:endParaRPr sz="900">
              <a:solidFill>
                <a:srgbClr val="333333"/>
              </a:solidFill>
              <a:highlight>
                <a:schemeClr val="lt1"/>
              </a:highlight>
              <a:latin typeface="Open Sans"/>
              <a:ea typeface="Open Sans"/>
              <a:cs typeface="Open Sans"/>
              <a:sym typeface="Open Sans"/>
            </a:endParaRPr>
          </a:p>
          <a:p>
            <a:pPr marL="457200" lvl="0" indent="0" algn="l" rtl="0">
              <a:spcBef>
                <a:spcPts val="0"/>
              </a:spcBef>
              <a:spcAft>
                <a:spcPts val="0"/>
              </a:spcAft>
              <a:buClr>
                <a:schemeClr val="dk1"/>
              </a:buClr>
              <a:buSzPts val="1100"/>
              <a:buFont typeface="Arial"/>
              <a:buNone/>
            </a:pPr>
            <a:r>
              <a:rPr lang="en" sz="1300" b="1" i="1">
                <a:solidFill>
                  <a:srgbClr val="0000FF"/>
                </a:solidFill>
              </a:rPr>
              <a:t>‘Making a safe environment for our whānau where parents feel they can talk and share. Through building relationships, before the transition meeting with all the professionals there, that’s confronting for parents’. Kaiako</a:t>
            </a:r>
            <a:endParaRPr sz="1100" b="1">
              <a:solidFill>
                <a:srgbClr val="333333"/>
              </a:solidFill>
              <a:highlight>
                <a:schemeClr val="lt1"/>
              </a:highlight>
              <a:latin typeface="Open Sans"/>
              <a:ea typeface="Open Sans"/>
              <a:cs typeface="Open Sans"/>
              <a:sym typeface="Open Sans"/>
            </a:endParaRPr>
          </a:p>
        </p:txBody>
      </p:sp>
      <p:pic>
        <p:nvPicPr>
          <p:cNvPr id="115" name="Google Shape;115;p19"/>
          <p:cNvPicPr preferRelativeResize="0"/>
          <p:nvPr/>
        </p:nvPicPr>
        <p:blipFill>
          <a:blip r:embed="rId3">
            <a:alphaModFix/>
          </a:blip>
          <a:stretch>
            <a:fillRect/>
          </a:stretch>
        </p:blipFill>
        <p:spPr>
          <a:xfrm>
            <a:off x="439800" y="268575"/>
            <a:ext cx="2439499" cy="408575"/>
          </a:xfrm>
          <a:prstGeom prst="rect">
            <a:avLst/>
          </a:prstGeom>
          <a:noFill/>
          <a:ln w="38100" cap="flat" cmpd="sng">
            <a:solidFill>
              <a:srgbClr val="FF9900"/>
            </a:solidFill>
            <a:prstDash val="solid"/>
            <a:round/>
            <a:headEnd type="none" w="sm" len="sm"/>
            <a:tailEnd type="none" w="sm" len="sm"/>
          </a:ln>
        </p:spPr>
      </p:pic>
      <p:pic>
        <p:nvPicPr>
          <p:cNvPr id="116" name="Google Shape;116;p19" descr="Icon&#10;&#10;Description automatically generated"/>
          <p:cNvPicPr preferRelativeResize="0"/>
          <p:nvPr/>
        </p:nvPicPr>
        <p:blipFill rotWithShape="1">
          <a:blip r:embed="rId4">
            <a:alphaModFix amt="20000"/>
          </a:blip>
          <a:srcRect/>
          <a:stretch/>
        </p:blipFill>
        <p:spPr>
          <a:xfrm>
            <a:off x="7499300" y="73563"/>
            <a:ext cx="1644700" cy="499637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pic>
        <p:nvPicPr>
          <p:cNvPr id="121" name="Google Shape;121;p20" descr="Icon&#10;&#10;Description automatically generated"/>
          <p:cNvPicPr preferRelativeResize="0"/>
          <p:nvPr/>
        </p:nvPicPr>
        <p:blipFill rotWithShape="1">
          <a:blip r:embed="rId3">
            <a:alphaModFix amt="57000"/>
          </a:blip>
          <a:srcRect/>
          <a:stretch/>
        </p:blipFill>
        <p:spPr>
          <a:xfrm>
            <a:off x="10904598" y="3491275"/>
            <a:ext cx="2052625" cy="5287075"/>
          </a:xfrm>
          <a:prstGeom prst="rect">
            <a:avLst/>
          </a:prstGeom>
          <a:noFill/>
          <a:ln>
            <a:noFill/>
          </a:ln>
        </p:spPr>
      </p:pic>
      <p:sp>
        <p:nvSpPr>
          <p:cNvPr id="122" name="Google Shape;122;p20"/>
          <p:cNvSpPr/>
          <p:nvPr/>
        </p:nvSpPr>
        <p:spPr>
          <a:xfrm>
            <a:off x="-20275" y="0"/>
            <a:ext cx="9144000" cy="5143500"/>
          </a:xfrm>
          <a:custGeom>
            <a:avLst/>
            <a:gdLst/>
            <a:ahLst/>
            <a:cxnLst/>
            <a:rect l="l" t="t" r="r" b="b"/>
            <a:pathLst>
              <a:path w="16256000" h="9144000" extrusionOk="0">
                <a:moveTo>
                  <a:pt x="16256000" y="0"/>
                </a:moveTo>
                <a:lnTo>
                  <a:pt x="0" y="0"/>
                </a:lnTo>
                <a:lnTo>
                  <a:pt x="0" y="9144000"/>
                </a:lnTo>
                <a:lnTo>
                  <a:pt x="16256000" y="9144000"/>
                </a:lnTo>
                <a:lnTo>
                  <a:pt x="16256000" y="0"/>
                </a:lnTo>
                <a:close/>
              </a:path>
            </a:pathLst>
          </a:custGeom>
          <a:solidFill>
            <a:srgbClr val="A9D8E2"/>
          </a:solidFill>
          <a:ln>
            <a:noFill/>
          </a:ln>
        </p:spPr>
        <p:txBody>
          <a:bodyPr spcFirstLastPara="1" wrap="square" lIns="0" tIns="0" rIns="0" bIns="0" anchor="t" anchorCtr="0">
            <a:noAutofit/>
          </a:bodyPr>
          <a:lstStyle/>
          <a:p>
            <a:pPr marL="914400" lvl="0" indent="0" algn="l" rtl="0">
              <a:spcBef>
                <a:spcPts val="0"/>
              </a:spcBef>
              <a:spcAft>
                <a:spcPts val="0"/>
              </a:spcAft>
              <a:buNone/>
            </a:pPr>
            <a:endParaRPr>
              <a:solidFill>
                <a:schemeClr val="dk1"/>
              </a:solidFill>
              <a:highlight>
                <a:schemeClr val="lt1"/>
              </a:highlight>
              <a:latin typeface="Open Sans"/>
              <a:ea typeface="Open Sans"/>
              <a:cs typeface="Open Sans"/>
              <a:sym typeface="Open Sans"/>
            </a:endParaRPr>
          </a:p>
          <a:p>
            <a:pPr marL="0" lvl="0" indent="0" algn="l" rtl="0">
              <a:spcBef>
                <a:spcPts val="0"/>
              </a:spcBef>
              <a:spcAft>
                <a:spcPts val="0"/>
              </a:spcAft>
              <a:buNone/>
            </a:pPr>
            <a:endParaRPr>
              <a:solidFill>
                <a:schemeClr val="dk1"/>
              </a:solidFill>
              <a:highlight>
                <a:schemeClr val="lt1"/>
              </a:highlight>
              <a:latin typeface="Open Sans"/>
              <a:ea typeface="Open Sans"/>
              <a:cs typeface="Open Sans"/>
              <a:sym typeface="Open Sans"/>
            </a:endParaRPr>
          </a:p>
          <a:p>
            <a:pPr marL="0" lvl="0" indent="0" algn="l" rtl="0">
              <a:spcBef>
                <a:spcPts val="0"/>
              </a:spcBef>
              <a:spcAft>
                <a:spcPts val="0"/>
              </a:spcAft>
              <a:buNone/>
            </a:pPr>
            <a:endParaRPr>
              <a:solidFill>
                <a:schemeClr val="dk1"/>
              </a:solidFill>
              <a:highlight>
                <a:schemeClr val="lt1"/>
              </a:highlight>
              <a:latin typeface="Open Sans"/>
              <a:ea typeface="Open Sans"/>
              <a:cs typeface="Open Sans"/>
              <a:sym typeface="Open Sans"/>
            </a:endParaRPr>
          </a:p>
          <a:p>
            <a:pPr marL="0" lvl="0" indent="0" algn="l" rtl="0">
              <a:spcBef>
                <a:spcPts val="0"/>
              </a:spcBef>
              <a:spcAft>
                <a:spcPts val="0"/>
              </a:spcAft>
              <a:buNone/>
            </a:pPr>
            <a:endParaRPr>
              <a:solidFill>
                <a:schemeClr val="dk1"/>
              </a:solidFill>
              <a:highlight>
                <a:schemeClr val="lt1"/>
              </a:highlight>
              <a:latin typeface="Open Sans"/>
              <a:ea typeface="Open Sans"/>
              <a:cs typeface="Open Sans"/>
              <a:sym typeface="Open Sans"/>
            </a:endParaRPr>
          </a:p>
          <a:p>
            <a:pPr marL="0" lvl="0" indent="0" algn="l" rtl="0">
              <a:spcBef>
                <a:spcPts val="0"/>
              </a:spcBef>
              <a:spcAft>
                <a:spcPts val="0"/>
              </a:spcAft>
              <a:buNone/>
            </a:pPr>
            <a:endParaRPr>
              <a:solidFill>
                <a:schemeClr val="dk1"/>
              </a:solidFill>
              <a:highlight>
                <a:schemeClr val="lt1"/>
              </a:highlight>
              <a:latin typeface="Open Sans"/>
              <a:ea typeface="Open Sans"/>
              <a:cs typeface="Open Sans"/>
              <a:sym typeface="Open Sans"/>
            </a:endParaRPr>
          </a:p>
          <a:p>
            <a:pPr marL="914400" lvl="0" indent="0" algn="l" rtl="0">
              <a:spcBef>
                <a:spcPts val="0"/>
              </a:spcBef>
              <a:spcAft>
                <a:spcPts val="0"/>
              </a:spcAft>
              <a:buNone/>
            </a:pPr>
            <a:endParaRPr>
              <a:solidFill>
                <a:schemeClr val="dk1"/>
              </a:solidFill>
              <a:highlight>
                <a:schemeClr val="lt1"/>
              </a:highlight>
              <a:latin typeface="Open Sans"/>
              <a:ea typeface="Open Sans"/>
              <a:cs typeface="Open Sans"/>
              <a:sym typeface="Open Sans"/>
            </a:endParaRPr>
          </a:p>
          <a:p>
            <a:pPr marL="914400" lvl="0" indent="0" algn="l" rtl="0">
              <a:spcBef>
                <a:spcPts val="0"/>
              </a:spcBef>
              <a:spcAft>
                <a:spcPts val="0"/>
              </a:spcAft>
              <a:buSzPts val="1100"/>
              <a:buNone/>
            </a:pPr>
            <a:endParaRPr sz="1200" i="1">
              <a:solidFill>
                <a:srgbClr val="333333"/>
              </a:solidFill>
              <a:latin typeface="Open Sans"/>
              <a:ea typeface="Open Sans"/>
              <a:cs typeface="Open Sans"/>
              <a:sym typeface="Open Sans"/>
            </a:endParaRPr>
          </a:p>
        </p:txBody>
      </p:sp>
      <p:pic>
        <p:nvPicPr>
          <p:cNvPr id="123" name="Google Shape;123;p20" descr="Icon&#10;&#10;Description automatically generated"/>
          <p:cNvPicPr preferRelativeResize="0"/>
          <p:nvPr/>
        </p:nvPicPr>
        <p:blipFill rotWithShape="1">
          <a:blip r:embed="rId3">
            <a:alphaModFix amt="20000"/>
          </a:blip>
          <a:srcRect/>
          <a:stretch/>
        </p:blipFill>
        <p:spPr>
          <a:xfrm>
            <a:off x="7479025" y="0"/>
            <a:ext cx="1644700" cy="4996374"/>
          </a:xfrm>
          <a:prstGeom prst="rect">
            <a:avLst/>
          </a:prstGeom>
          <a:noFill/>
          <a:ln>
            <a:noFill/>
          </a:ln>
        </p:spPr>
      </p:pic>
      <p:sp>
        <p:nvSpPr>
          <p:cNvPr id="124" name="Google Shape;124;p20"/>
          <p:cNvSpPr txBox="1"/>
          <p:nvPr/>
        </p:nvSpPr>
        <p:spPr>
          <a:xfrm>
            <a:off x="270425" y="1221550"/>
            <a:ext cx="6784500" cy="3786600"/>
          </a:xfrm>
          <a:prstGeom prst="rect">
            <a:avLst/>
          </a:prstGeom>
          <a:noFill/>
          <a:ln w="28575" cap="flat" cmpd="sng">
            <a:solidFill>
              <a:srgbClr val="674EA7"/>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sz="1800" b="1"/>
              <a:t>Whakawhanaungatanga</a:t>
            </a:r>
            <a:endParaRPr sz="1800" b="1"/>
          </a:p>
          <a:p>
            <a:pPr marL="0" lvl="0" indent="0" algn="l" rtl="0">
              <a:spcBef>
                <a:spcPts val="0"/>
              </a:spcBef>
              <a:spcAft>
                <a:spcPts val="0"/>
              </a:spcAft>
              <a:buNone/>
            </a:pPr>
            <a:r>
              <a:rPr lang="en" sz="1800" b="1"/>
              <a:t>How can we establish our team of mokopuna, kaiako and kaimahi, which enables concerns and worries to be shared, including possible enablers and barriers to change? </a:t>
            </a:r>
            <a:endParaRPr sz="1800" b="1"/>
          </a:p>
          <a:p>
            <a:pPr marL="0" lvl="0" indent="0" algn="l" rtl="0">
              <a:spcBef>
                <a:spcPts val="0"/>
              </a:spcBef>
              <a:spcAft>
                <a:spcPts val="0"/>
              </a:spcAft>
              <a:buNone/>
            </a:pPr>
            <a:endParaRPr sz="1800" b="1"/>
          </a:p>
          <a:p>
            <a:pPr marL="0" lvl="0" indent="0" algn="l" rtl="0">
              <a:spcBef>
                <a:spcPts val="0"/>
              </a:spcBef>
              <a:spcAft>
                <a:spcPts val="0"/>
              </a:spcAft>
              <a:buNone/>
            </a:pPr>
            <a:r>
              <a:rPr lang="en" sz="1800" b="1">
                <a:solidFill>
                  <a:schemeClr val="dk1"/>
                </a:solidFill>
              </a:rPr>
              <a:t>What and who is important to mokopuna, whānau and kaiako? (pace, place, people, protocols/tikanga).</a:t>
            </a:r>
            <a:endParaRPr sz="1800" b="1">
              <a:solidFill>
                <a:schemeClr val="dk1"/>
              </a:solidFill>
            </a:endParaRPr>
          </a:p>
          <a:p>
            <a:pPr marL="0" lvl="0" indent="0" algn="l" rtl="0">
              <a:spcBef>
                <a:spcPts val="0"/>
              </a:spcBef>
              <a:spcAft>
                <a:spcPts val="0"/>
              </a:spcAft>
              <a:buClr>
                <a:schemeClr val="dk1"/>
              </a:buClr>
              <a:buSzPts val="1100"/>
              <a:buFont typeface="Arial"/>
              <a:buNone/>
            </a:pPr>
            <a:endParaRPr sz="1800" b="1">
              <a:solidFill>
                <a:schemeClr val="dk1"/>
              </a:solidFill>
            </a:endParaRPr>
          </a:p>
          <a:p>
            <a:pPr marL="0" lvl="0" indent="0" algn="l" rtl="0">
              <a:spcBef>
                <a:spcPts val="0"/>
              </a:spcBef>
              <a:spcAft>
                <a:spcPts val="0"/>
              </a:spcAft>
              <a:buNone/>
            </a:pPr>
            <a:r>
              <a:rPr lang="en" sz="1800" b="1"/>
              <a:t>How will we all build trust in the team, developing a clear purpose and respecting unique contexts that are mana enhancing?</a:t>
            </a:r>
            <a:endParaRPr sz="1800" b="1"/>
          </a:p>
          <a:p>
            <a:pPr marL="0" lvl="0" indent="0" algn="l" rtl="0">
              <a:spcBef>
                <a:spcPts val="0"/>
              </a:spcBef>
              <a:spcAft>
                <a:spcPts val="0"/>
              </a:spcAft>
              <a:buNone/>
            </a:pPr>
            <a:endParaRPr sz="1800" b="1"/>
          </a:p>
          <a:p>
            <a:pPr marL="0" lvl="0" indent="0" algn="l" rtl="0">
              <a:spcBef>
                <a:spcPts val="0"/>
              </a:spcBef>
              <a:spcAft>
                <a:spcPts val="0"/>
              </a:spcAft>
              <a:buNone/>
            </a:pPr>
            <a:r>
              <a:rPr lang="en" sz="1800"/>
              <a:t>(Ministry of Education Te Tāhuhu o Te Mātauranga, n.d.)</a:t>
            </a:r>
            <a:endParaRPr sz="1800"/>
          </a:p>
        </p:txBody>
      </p:sp>
      <p:sp>
        <p:nvSpPr>
          <p:cNvPr id="125" name="Google Shape;125;p20"/>
          <p:cNvSpPr txBox="1"/>
          <p:nvPr/>
        </p:nvSpPr>
        <p:spPr>
          <a:xfrm>
            <a:off x="7213625" y="1486450"/>
            <a:ext cx="1733700" cy="369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200" b="1"/>
              <a:t>Te Arotahi (Tailored)</a:t>
            </a:r>
            <a:endParaRPr sz="1200" b="1"/>
          </a:p>
        </p:txBody>
      </p:sp>
      <p:sp>
        <p:nvSpPr>
          <p:cNvPr id="126" name="Google Shape;126;p20"/>
          <p:cNvSpPr txBox="1"/>
          <p:nvPr/>
        </p:nvSpPr>
        <p:spPr>
          <a:xfrm>
            <a:off x="382325" y="366950"/>
            <a:ext cx="3287100" cy="646500"/>
          </a:xfrm>
          <a:prstGeom prst="rect">
            <a:avLst/>
          </a:prstGeom>
          <a:solidFill>
            <a:schemeClr val="lt1"/>
          </a:solidFill>
          <a:ln w="38100" cap="flat" cmpd="sng">
            <a:solidFill>
              <a:srgbClr val="674EA7"/>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sz="3000" b="1">
                <a:solidFill>
                  <a:srgbClr val="674EA7"/>
                </a:solidFill>
                <a:latin typeface="Lato"/>
                <a:ea typeface="Lato"/>
                <a:cs typeface="Lato"/>
                <a:sym typeface="Lato"/>
              </a:rPr>
              <a:t>A call to action…</a:t>
            </a:r>
            <a:endParaRPr sz="3000" b="1">
              <a:solidFill>
                <a:srgbClr val="674EA7"/>
              </a:solidFill>
              <a:latin typeface="Lato"/>
              <a:ea typeface="Lato"/>
              <a:cs typeface="Lato"/>
              <a:sym typeface="Lato"/>
            </a:endParaRPr>
          </a:p>
        </p:txBody>
      </p:sp>
      <p:pic>
        <p:nvPicPr>
          <p:cNvPr id="127" name="Google Shape;127;p20"/>
          <p:cNvPicPr preferRelativeResize="0"/>
          <p:nvPr/>
        </p:nvPicPr>
        <p:blipFill>
          <a:blip r:embed="rId4">
            <a:alphaModFix/>
          </a:blip>
          <a:stretch>
            <a:fillRect/>
          </a:stretch>
        </p:blipFill>
        <p:spPr>
          <a:xfrm>
            <a:off x="7209575" y="460575"/>
            <a:ext cx="1733700" cy="866850"/>
          </a:xfrm>
          <a:prstGeom prst="rect">
            <a:avLst/>
          </a:prstGeom>
          <a:noFill/>
          <a:ln w="38100" cap="flat" cmpd="sng">
            <a:solidFill>
              <a:srgbClr val="674EA7"/>
            </a:solidFill>
            <a:prstDash val="solid"/>
            <a:round/>
            <a:headEnd type="none" w="sm" len="sm"/>
            <a:tailEnd type="none" w="sm" len="sm"/>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A9D8E2"/>
        </a:solidFill>
        <a:effectLst/>
      </p:bgPr>
    </p:bg>
    <p:spTree>
      <p:nvGrpSpPr>
        <p:cNvPr id="1" name="Shape 131"/>
        <p:cNvGrpSpPr/>
        <p:nvPr/>
      </p:nvGrpSpPr>
      <p:grpSpPr>
        <a:xfrm>
          <a:off x="0" y="0"/>
          <a:ext cx="0" cy="0"/>
          <a:chOff x="0" y="0"/>
          <a:chExt cx="0" cy="0"/>
        </a:xfrm>
      </p:grpSpPr>
      <p:sp>
        <p:nvSpPr>
          <p:cNvPr id="132" name="Google Shape;132;p21"/>
          <p:cNvSpPr txBox="1">
            <a:spLocks noGrp="1"/>
          </p:cNvSpPr>
          <p:nvPr>
            <p:ph type="subTitle" idx="1"/>
          </p:nvPr>
        </p:nvSpPr>
        <p:spPr>
          <a:xfrm>
            <a:off x="311700" y="159825"/>
            <a:ext cx="8520600" cy="4881300"/>
          </a:xfrm>
          <a:prstGeom prst="rect">
            <a:avLst/>
          </a:prstGeom>
          <a:noFill/>
          <a:ln w="9525" cap="flat" cmpd="sng">
            <a:solidFill>
              <a:srgbClr val="674EA7"/>
            </a:solidFill>
            <a:prstDash val="solid"/>
            <a:round/>
            <a:headEnd type="none" w="sm" len="sm"/>
            <a:tailEnd type="none" w="sm" len="sm"/>
          </a:ln>
        </p:spPr>
        <p:txBody>
          <a:bodyPr spcFirstLastPara="1" wrap="square" lIns="91425" tIns="91425" rIns="91425" bIns="91425" anchor="t" anchorCtr="0">
            <a:normAutofit lnSpcReduction="20000"/>
          </a:bodyPr>
          <a:lstStyle/>
          <a:p>
            <a:pPr marL="0" lvl="0" indent="0" algn="l" rtl="0">
              <a:spcBef>
                <a:spcPts val="0"/>
              </a:spcBef>
              <a:spcAft>
                <a:spcPts val="0"/>
              </a:spcAft>
              <a:buNone/>
            </a:pPr>
            <a:endParaRPr sz="1700" b="1">
              <a:solidFill>
                <a:schemeClr val="dk1"/>
              </a:solidFill>
            </a:endParaRPr>
          </a:p>
          <a:p>
            <a:pPr marL="0" lvl="0" indent="0" algn="l" rtl="0">
              <a:spcBef>
                <a:spcPts val="0"/>
              </a:spcBef>
              <a:spcAft>
                <a:spcPts val="0"/>
              </a:spcAft>
              <a:buNone/>
            </a:pPr>
            <a:endParaRPr sz="1700" b="1">
              <a:solidFill>
                <a:schemeClr val="dk1"/>
              </a:solidFill>
            </a:endParaRPr>
          </a:p>
          <a:p>
            <a:pPr marL="0" lvl="0" indent="0" algn="l" rtl="0">
              <a:spcBef>
                <a:spcPts val="0"/>
              </a:spcBef>
              <a:spcAft>
                <a:spcPts val="0"/>
              </a:spcAft>
              <a:buNone/>
            </a:pPr>
            <a:endParaRPr sz="1700" b="1">
              <a:solidFill>
                <a:schemeClr val="dk1"/>
              </a:solidFill>
            </a:endParaRPr>
          </a:p>
          <a:p>
            <a:pPr marL="0" lvl="0" indent="0" algn="l" rtl="0">
              <a:spcBef>
                <a:spcPts val="0"/>
              </a:spcBef>
              <a:spcAft>
                <a:spcPts val="0"/>
              </a:spcAft>
              <a:buNone/>
            </a:pPr>
            <a:endParaRPr sz="1700" b="1">
              <a:solidFill>
                <a:schemeClr val="dk1"/>
              </a:solidFill>
            </a:endParaRPr>
          </a:p>
          <a:p>
            <a:pPr marL="0" lvl="0" indent="0" algn="l" rtl="0">
              <a:spcBef>
                <a:spcPts val="0"/>
              </a:spcBef>
              <a:spcAft>
                <a:spcPts val="0"/>
              </a:spcAft>
              <a:buNone/>
            </a:pPr>
            <a:endParaRPr sz="1700" b="1">
              <a:solidFill>
                <a:schemeClr val="dk1"/>
              </a:solidFill>
            </a:endParaRPr>
          </a:p>
          <a:p>
            <a:pPr marL="457200" lvl="0" indent="-311150" algn="l" rtl="0">
              <a:spcBef>
                <a:spcPts val="0"/>
              </a:spcBef>
              <a:spcAft>
                <a:spcPts val="0"/>
              </a:spcAft>
              <a:buClr>
                <a:schemeClr val="dk1"/>
              </a:buClr>
              <a:buSzPts val="1300"/>
              <a:buChar char="●"/>
            </a:pPr>
            <a:r>
              <a:rPr lang="en" sz="1300">
                <a:solidFill>
                  <a:srgbClr val="000000"/>
                </a:solidFill>
              </a:rPr>
              <a:t>This supports a strengths based approach towards transition, inclusive of Māori learners and their whānau (Te Tāhuhu o Te Mātauranga Ministry of Education, 2022b) and Pacific families (Inclusive Education, n.d.) to create educational opportunities that respond to shared hopes and dreams (Te Tāhuhu o Te Mātauranga Ministry of Education, 2022).</a:t>
            </a:r>
            <a:endParaRPr sz="1300">
              <a:solidFill>
                <a:schemeClr val="dk1"/>
              </a:solidFill>
              <a:highlight>
                <a:schemeClr val="lt1"/>
              </a:highlight>
              <a:latin typeface="Open Sans"/>
              <a:ea typeface="Open Sans"/>
              <a:cs typeface="Open Sans"/>
              <a:sym typeface="Open Sans"/>
            </a:endParaRPr>
          </a:p>
          <a:p>
            <a:pPr marL="457200" lvl="0" indent="0" algn="l" rtl="0">
              <a:spcBef>
                <a:spcPts val="0"/>
              </a:spcBef>
              <a:spcAft>
                <a:spcPts val="0"/>
              </a:spcAft>
              <a:buNone/>
            </a:pPr>
            <a:endParaRPr sz="1400">
              <a:solidFill>
                <a:schemeClr val="dk1"/>
              </a:solidFill>
              <a:highlight>
                <a:schemeClr val="lt1"/>
              </a:highlight>
              <a:latin typeface="Open Sans"/>
              <a:ea typeface="Open Sans"/>
              <a:cs typeface="Open Sans"/>
              <a:sym typeface="Open Sans"/>
            </a:endParaRPr>
          </a:p>
          <a:p>
            <a:pPr marL="457200" lvl="0" indent="0" algn="l" rtl="0">
              <a:spcBef>
                <a:spcPts val="0"/>
              </a:spcBef>
              <a:spcAft>
                <a:spcPts val="0"/>
              </a:spcAft>
              <a:buNone/>
            </a:pPr>
            <a:r>
              <a:rPr lang="en" sz="1300" b="1" i="1">
                <a:solidFill>
                  <a:srgbClr val="0000FF"/>
                </a:solidFill>
              </a:rPr>
              <a:t>‘A strengths based approach where parents have input into it as well. Quite a lot of work but very helpful’ Kaiako</a:t>
            </a:r>
            <a:endParaRPr sz="1300" b="1" i="1">
              <a:solidFill>
                <a:srgbClr val="0000FF"/>
              </a:solidFill>
            </a:endParaRPr>
          </a:p>
          <a:p>
            <a:pPr marL="457200" lvl="0" indent="0" algn="l" rtl="0">
              <a:spcBef>
                <a:spcPts val="0"/>
              </a:spcBef>
              <a:spcAft>
                <a:spcPts val="0"/>
              </a:spcAft>
              <a:buNone/>
            </a:pPr>
            <a:endParaRPr sz="1300" b="1" i="1">
              <a:solidFill>
                <a:srgbClr val="0000FF"/>
              </a:solidFill>
            </a:endParaRPr>
          </a:p>
          <a:p>
            <a:pPr marL="457200" lvl="0" indent="0" algn="l" rtl="0">
              <a:spcBef>
                <a:spcPts val="0"/>
              </a:spcBef>
              <a:spcAft>
                <a:spcPts val="0"/>
              </a:spcAft>
              <a:buNone/>
            </a:pPr>
            <a:r>
              <a:rPr lang="en" sz="1300" b="1" i="1">
                <a:solidFill>
                  <a:srgbClr val="0000FF"/>
                </a:solidFill>
              </a:rPr>
              <a:t>‘I gave him (Primary School Kaiako), all the information on rangatahi that he would want to know and I thought that was really good. It was nice to see someone making an effort’ Kaiako. </a:t>
            </a:r>
            <a:endParaRPr sz="1300" b="1" i="1">
              <a:solidFill>
                <a:srgbClr val="0000FF"/>
              </a:solidFill>
            </a:endParaRPr>
          </a:p>
          <a:p>
            <a:pPr marL="457200" lvl="0" indent="0" algn="l" rtl="0">
              <a:spcBef>
                <a:spcPts val="0"/>
              </a:spcBef>
              <a:spcAft>
                <a:spcPts val="0"/>
              </a:spcAft>
              <a:buNone/>
            </a:pPr>
            <a:endParaRPr sz="1300" b="1" i="1">
              <a:solidFill>
                <a:srgbClr val="0000FF"/>
              </a:solidFill>
            </a:endParaRPr>
          </a:p>
          <a:p>
            <a:pPr marL="457200" lvl="0" indent="0" algn="l" rtl="0">
              <a:spcBef>
                <a:spcPts val="0"/>
              </a:spcBef>
              <a:spcAft>
                <a:spcPts val="0"/>
              </a:spcAft>
              <a:buNone/>
            </a:pPr>
            <a:r>
              <a:rPr lang="en" sz="1300" b="1" i="1">
                <a:solidFill>
                  <a:srgbClr val="0000FF"/>
                </a:solidFill>
              </a:rPr>
              <a:t>“Teachers listening to students, get to know them and learn what is important to them. Include learning about their strengths, interests and learning needs to use these as the foundation for an engaging learning programme.” RTLB</a:t>
            </a:r>
            <a:endParaRPr sz="1300" b="1" i="1">
              <a:solidFill>
                <a:srgbClr val="0000FF"/>
              </a:solidFill>
            </a:endParaRPr>
          </a:p>
          <a:p>
            <a:pPr marL="457200" lvl="0" indent="0" algn="l" rtl="0">
              <a:spcBef>
                <a:spcPts val="0"/>
              </a:spcBef>
              <a:spcAft>
                <a:spcPts val="0"/>
              </a:spcAft>
              <a:buNone/>
            </a:pPr>
            <a:endParaRPr sz="1300" b="1" i="1">
              <a:solidFill>
                <a:srgbClr val="0000FF"/>
              </a:solidFill>
            </a:endParaRPr>
          </a:p>
          <a:p>
            <a:pPr marL="457200" lvl="0" indent="0" algn="l" rtl="0">
              <a:spcBef>
                <a:spcPts val="0"/>
              </a:spcBef>
              <a:spcAft>
                <a:spcPts val="0"/>
              </a:spcAft>
              <a:buNone/>
            </a:pPr>
            <a:r>
              <a:rPr lang="en" sz="1300" b="1" i="1">
                <a:solidFill>
                  <a:srgbClr val="0000FF"/>
                </a:solidFill>
              </a:rPr>
              <a:t>‘They are all so different- our kids, and without those robust transition processes you just really don’t know where to place them when they start school’. Kaiako</a:t>
            </a:r>
            <a:endParaRPr sz="1300" b="1" i="1">
              <a:solidFill>
                <a:srgbClr val="0000FF"/>
              </a:solidFill>
              <a:highlight>
                <a:schemeClr val="lt1"/>
              </a:highlight>
              <a:latin typeface="Open Sans"/>
              <a:ea typeface="Open Sans"/>
              <a:cs typeface="Open Sans"/>
              <a:sym typeface="Open Sans"/>
            </a:endParaRPr>
          </a:p>
          <a:p>
            <a:pPr marL="457200" lvl="0" indent="0" algn="l" rtl="0">
              <a:spcBef>
                <a:spcPts val="0"/>
              </a:spcBef>
              <a:spcAft>
                <a:spcPts val="0"/>
              </a:spcAft>
              <a:buNone/>
            </a:pPr>
            <a:endParaRPr sz="1400" i="1">
              <a:solidFill>
                <a:schemeClr val="dk1"/>
              </a:solidFill>
              <a:highlight>
                <a:schemeClr val="lt1"/>
              </a:highlight>
              <a:latin typeface="Open Sans"/>
              <a:ea typeface="Open Sans"/>
              <a:cs typeface="Open Sans"/>
              <a:sym typeface="Open Sans"/>
            </a:endParaRPr>
          </a:p>
          <a:p>
            <a:pPr marL="457200" lvl="0" indent="0" algn="l" rtl="0">
              <a:spcBef>
                <a:spcPts val="0"/>
              </a:spcBef>
              <a:spcAft>
                <a:spcPts val="0"/>
              </a:spcAft>
              <a:buNone/>
            </a:pPr>
            <a:endParaRPr sz="1400" i="1">
              <a:solidFill>
                <a:schemeClr val="dk1"/>
              </a:solidFill>
              <a:highlight>
                <a:schemeClr val="lt1"/>
              </a:highlight>
              <a:latin typeface="Open Sans"/>
              <a:ea typeface="Open Sans"/>
              <a:cs typeface="Open Sans"/>
              <a:sym typeface="Open Sans"/>
            </a:endParaRPr>
          </a:p>
          <a:p>
            <a:pPr marL="457200" lvl="0" indent="0" algn="l" rtl="0">
              <a:spcBef>
                <a:spcPts val="0"/>
              </a:spcBef>
              <a:spcAft>
                <a:spcPts val="0"/>
              </a:spcAft>
              <a:buNone/>
            </a:pPr>
            <a:endParaRPr sz="1400" i="1">
              <a:solidFill>
                <a:schemeClr val="dk1"/>
              </a:solidFill>
              <a:highlight>
                <a:schemeClr val="lt1"/>
              </a:highlight>
              <a:latin typeface="Open Sans"/>
              <a:ea typeface="Open Sans"/>
              <a:cs typeface="Open Sans"/>
              <a:sym typeface="Open Sans"/>
            </a:endParaRPr>
          </a:p>
          <a:p>
            <a:pPr marL="0" lvl="0" indent="0" algn="l" rtl="0">
              <a:spcBef>
                <a:spcPts val="0"/>
              </a:spcBef>
              <a:spcAft>
                <a:spcPts val="0"/>
              </a:spcAft>
              <a:buNone/>
            </a:pPr>
            <a:endParaRPr sz="1200"/>
          </a:p>
        </p:txBody>
      </p:sp>
      <p:pic>
        <p:nvPicPr>
          <p:cNvPr id="133" name="Google Shape;133;p21"/>
          <p:cNvPicPr preferRelativeResize="0"/>
          <p:nvPr/>
        </p:nvPicPr>
        <p:blipFill>
          <a:blip r:embed="rId3">
            <a:alphaModFix/>
          </a:blip>
          <a:stretch>
            <a:fillRect/>
          </a:stretch>
        </p:blipFill>
        <p:spPr>
          <a:xfrm>
            <a:off x="561775" y="397575"/>
            <a:ext cx="2351225" cy="447200"/>
          </a:xfrm>
          <a:prstGeom prst="rect">
            <a:avLst/>
          </a:prstGeom>
          <a:noFill/>
          <a:ln w="38100" cap="flat" cmpd="sng">
            <a:solidFill>
              <a:srgbClr val="674EA7"/>
            </a:solidFill>
            <a:prstDash val="solid"/>
            <a:round/>
            <a:headEnd type="none" w="sm" len="sm"/>
            <a:tailEnd type="none" w="sm" len="sm"/>
          </a:ln>
        </p:spPr>
      </p:pic>
      <p:pic>
        <p:nvPicPr>
          <p:cNvPr id="134" name="Google Shape;134;p21" descr="Icon&#10;&#10;Description automatically generated"/>
          <p:cNvPicPr preferRelativeResize="0"/>
          <p:nvPr/>
        </p:nvPicPr>
        <p:blipFill rotWithShape="1">
          <a:blip r:embed="rId4">
            <a:alphaModFix amt="20000"/>
          </a:blip>
          <a:srcRect/>
          <a:stretch/>
        </p:blipFill>
        <p:spPr>
          <a:xfrm>
            <a:off x="7499300" y="73563"/>
            <a:ext cx="1644700" cy="4996374"/>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4476</Words>
  <Application>Microsoft Macintosh PowerPoint</Application>
  <PresentationFormat>On-screen Show (16:9)</PresentationFormat>
  <Paragraphs>396</Paragraphs>
  <Slides>29</Slides>
  <Notes>29</Notes>
  <HiddenSlides>5</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Calibri</vt:lpstr>
      <vt:lpstr>Lato</vt:lpstr>
      <vt:lpstr>Open Sans</vt:lpstr>
      <vt:lpstr>Arial</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Microsoft Office User</cp:lastModifiedBy>
  <cp:revision>1</cp:revision>
  <dcterms:modified xsi:type="dcterms:W3CDTF">2024-09-11T00:58:16Z</dcterms:modified>
</cp:coreProperties>
</file>